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Lst>
  <p:sldSz cx="18288000" cy="10287000"/>
  <p:notesSz cx="6858000" cy="9144000"/>
  <p:embeddedFontLst>
    <p:embeddedFont>
      <p:font typeface="Aileron" panose="020B0604020202020204" charset="0"/>
      <p:regular r:id="rId26"/>
    </p:embeddedFont>
    <p:embeddedFont>
      <p:font typeface="Aileron Bold" panose="020B0604020202020204" charset="0"/>
      <p:regular r:id="rId27"/>
    </p:embeddedFont>
    <p:embeddedFont>
      <p:font typeface="Aileron Bold Italics" panose="020B0604020202020204" charset="0"/>
      <p:regular r:id="rId28"/>
    </p:embeddedFont>
    <p:embeddedFont>
      <p:font typeface="Aileron Heavy" panose="020B0604020202020204" charset="0"/>
      <p:regular r:id="rId29"/>
    </p:embeddedFont>
    <p:embeddedFont>
      <p:font typeface="Aileron Heavy Bold" panose="020B0604020202020204" charset="0"/>
      <p:regular r:id="rId30"/>
    </p:embeddedFont>
    <p:embeddedFont>
      <p:font typeface="Aileron Italics" panose="020B0604020202020204" charset="0"/>
      <p:regular r:id="rId31"/>
    </p:embeddedFont>
    <p:embeddedFont>
      <p:font typeface="Aileron Regular" panose="020B0604020202020204" charset="0"/>
      <p:regular r:id="rId32"/>
    </p:embeddedFont>
    <p:embeddedFont>
      <p:font typeface="Aileron Regular Bold" panose="020B0604020202020204" charset="0"/>
      <p:regular r:id="rId33"/>
    </p:embeddedFont>
    <p:embeddedFont>
      <p:font typeface="Aileron Regular Italics" panose="020B0604020202020204" charset="0"/>
      <p:regular r:id="rId34"/>
    </p:embeddedFont>
    <p:embeddedFont>
      <p:font typeface="Aileron Ultra-Bold" panose="020B0604020202020204" charset="0"/>
      <p:regular r:id="rId35"/>
    </p:embeddedFont>
    <p:embeddedFont>
      <p:font typeface="Cakerolli Semi-Bold" panose="020B0604020202020204" charset="-34"/>
      <p:regular r:id="rId36"/>
    </p:embeddedFont>
    <p:embeddedFont>
      <p:font typeface="Fredoka" panose="020B0604020202020204" charset="0"/>
      <p:regular r:id="rId37"/>
    </p:embeddedFont>
    <p:embeddedFont>
      <p:font typeface="Glacial Indifference" panose="020B0604020202020204" charset="0"/>
      <p:regular r:id="rId38"/>
    </p:embeddedFont>
    <p:embeddedFont>
      <p:font typeface="Glacial Indifference Bold" panose="020B0604020202020204" charset="0"/>
      <p:regular r:id="rId39"/>
    </p:embeddedFont>
    <p:embeddedFont>
      <p:font typeface="Inter Bold" panose="020B0604020202020204" charset="0"/>
      <p:regular r:id="rId40"/>
    </p:embeddedFont>
    <p:embeddedFont>
      <p:font typeface="Poppins" panose="00000500000000000000" pitchFamily="2" charset="0"/>
      <p:regular r:id="rId41"/>
    </p:embeddedFont>
    <p:embeddedFont>
      <p:font typeface="Poppins Bold" panose="020B0604020202020204" charset="0"/>
      <p:regular r:id="rId42"/>
    </p:embeddedFont>
    <p:embeddedFont>
      <p:font typeface="Poppins Italics" panose="020B0604020202020204" charset="0"/>
      <p:regular r:id="rId43"/>
    </p:embeddedFont>
    <p:embeddedFont>
      <p:font typeface="Roboto" panose="02000000000000000000" pitchFamily="2" charset="0"/>
      <p:regular r:id="rId44"/>
    </p:embeddedFont>
    <p:embeddedFont>
      <p:font typeface="Roboto Bold" panose="02000000000000000000"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this is team 6, and today we'll walk you through the social media mkt plan for DMV amazon consulting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achieve our two objectives, we have defined KPI,  as shown in the slide.</a:t>
            </a:r>
          </a:p>
          <a:p>
            <a:r>
              <a:rPr lang="en-US"/>
              <a:t>most importatn KPIs are  </a:t>
            </a:r>
          </a:p>
          <a:p>
            <a:endParaRPr lang="en-US"/>
          </a:p>
          <a:p>
            <a:r>
              <a:rPr lang="en-US"/>
              <a:t>For website, we aim to increase the conversion ratio via appointment bookings by 20 % increase per month.</a:t>
            </a:r>
          </a:p>
          <a:p>
            <a:r>
              <a:rPr lang="en-US"/>
              <a:t>On social media, we target a 15% increase in engagement rate each month.</a:t>
            </a:r>
          </a:p>
          <a:p>
            <a:r>
              <a:rPr lang="en-US"/>
              <a:t>In email marketin, we are aiming for an open rate of 25% per month.</a:t>
            </a:r>
          </a:p>
          <a:p>
            <a:r>
              <a:rPr lang="en-US"/>
              <a:t>Furthermore, across  all tactis, out goal is to improve customer retention by 20%.</a:t>
            </a:r>
          </a:p>
          <a:p>
            <a:endParaRPr lang="en-US"/>
          </a:p>
          <a:p>
            <a:r>
              <a:rPr lang="en-US"/>
              <a:t>These KPPI will be measured using five tools incluing Meta Business suite and Google analytics,</a:t>
            </a:r>
          </a:p>
          <a:p>
            <a:endParaRPr lang="en-US"/>
          </a:p>
          <a:p>
            <a:r>
              <a:rPr lang="en-US"/>
              <a:t>Also, we have defined overall business KPI </a:t>
            </a:r>
          </a:p>
          <a:p>
            <a:r>
              <a:rPr lang="en-US"/>
              <a:t>Like average review rating of 4.5 stars, customer acquision cost below $50 per year, and 30% annual revenue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Recommendations </a:t>
            </a:r>
          </a:p>
          <a:p>
            <a:endParaRPr lang="en-US"/>
          </a:p>
          <a:p>
            <a:r>
              <a:rPr lang="en-US"/>
              <a:t>First, implement a comprehensive brand refresh to improve the identity and  user trust. Second, boost SEO and local search  so more potential clients can easily find online. Third, launch email marketing campaigns to nurture and convert leads.</a:t>
            </a:r>
          </a:p>
          <a:p>
            <a:r>
              <a:rPr lang="en-US"/>
              <a:t>Fourth, Run a viral social media campaign to increase engagement and reach younger audience</a:t>
            </a:r>
          </a:p>
          <a:p>
            <a:r>
              <a:rPr lang="en-US"/>
              <a:t>And finally, create a referral and review program to build loyalty and attract new clients.</a:t>
            </a:r>
          </a:p>
          <a:p>
            <a:endParaRPr lang="en-US"/>
          </a:p>
          <a:p>
            <a:r>
              <a:rPr lang="en-US"/>
              <a:t>Thank you for listening our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DMV Amazon Consulting is a trusted multi-service firm based in Silver Spring, Maryland.</a:t>
            </a:r>
          </a:p>
          <a:p>
            <a:endParaRPr lang="en-US"/>
          </a:p>
          <a:p>
            <a:r>
              <a:rPr lang="en-US"/>
              <a:t>the company specializes in tax filing, immigration consulting, travel services, and small business support </a:t>
            </a:r>
          </a:p>
          <a:p>
            <a:r>
              <a:rPr lang="en-US"/>
              <a:t>all tailored for immigrant communities, especially the Ethiopian.</a:t>
            </a:r>
          </a:p>
          <a:p>
            <a:r>
              <a:rPr lang="en-US"/>
              <a:t>Its approach is personal, accessible, and built around cultural understanding.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company operates in a market where demand is rising fast — particularly for bilingual, immigrants</a:t>
            </a:r>
          </a:p>
          <a:p>
            <a:endParaRPr lang="en-US"/>
          </a:p>
          <a:p>
            <a:r>
              <a:rPr lang="en-US"/>
              <a:t>But here’s the gap: most digital tools today are cold, and lacking human touch.</a:t>
            </a:r>
          </a:p>
          <a:p>
            <a:endParaRPr lang="en-US"/>
          </a:p>
          <a:p>
            <a:r>
              <a:rPr lang="en-US"/>
              <a:t>That’s where the company stands out — they have the heart, but now they need to grow the digital muscle.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Looking at competitors like TurboTax and H&amp;R Block, they dominate online, but they lack cultural empathy.</a:t>
            </a:r>
          </a:p>
          <a:p>
            <a:endParaRPr lang="en-US"/>
          </a:p>
          <a:p>
            <a:r>
              <a:rPr lang="en-US"/>
              <a:t>DMV amazon's unique advantage is the connection to the community, but they must improve the online presence, tools, and consistent engagement to truly compete.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can see, the brand faces low Google visibility, an inactive social presence, and an outdated website experience.</a:t>
            </a:r>
          </a:p>
          <a:p>
            <a:r>
              <a:rPr lang="en-US"/>
              <a:t>That means missed opportunities, especially among younger, mobile-first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2 brand goals </a:t>
            </a:r>
          </a:p>
          <a:p>
            <a:endParaRPr lang="en-US"/>
          </a:p>
          <a:p>
            <a:r>
              <a:rPr lang="en-US"/>
              <a:t>first is to build brand visibility &amp; awareness</a:t>
            </a:r>
          </a:p>
          <a:p>
            <a:endParaRPr lang="en-US"/>
          </a:p>
          <a:p>
            <a:r>
              <a:rPr lang="en-US"/>
              <a:t>and 2nd is to retain new customers and retain existing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of the personas that we developed is our B2B Persona - Businessman Binyam </a:t>
            </a:r>
          </a:p>
          <a:p>
            <a:endParaRPr lang="en-US"/>
          </a:p>
          <a:p>
            <a:r>
              <a:rPr lang="en-US"/>
              <a:t>Binyam is a restaurant owner who is interested in growing his business and supporting ethiopian owned businesses.</a:t>
            </a:r>
          </a:p>
          <a:p>
            <a:endParaRPr lang="en-US"/>
          </a:p>
          <a:p>
            <a:r>
              <a:rPr lang="en-US"/>
              <a:t>One of the pain points we identified is that he often misses tax deadline due to confusion in filing documents and ultimately he needs a one stop shop for supporting his business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2nd persona is our B2C Freelancer Freda. Freda is an intl student who is currrently seeking help for visa preparation and filing.</a:t>
            </a:r>
          </a:p>
          <a:p>
            <a:endParaRPr lang="en-US"/>
          </a:p>
          <a:p>
            <a:r>
              <a:rPr lang="en-US"/>
              <a:t>Her visa would expire soon so sh e needs to get her paperwork done or else she will lose her status.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customer journey map highlights how clients discover and interact with DMV Amazon Consulting, from awareness to advocacy. Key pain points include limited online presence, outdated website content, lack of online booking, and no formal referral system. To improve the experience, DMV can increase visibility through SEO and social media, add transparent pricing and reviews, streamline booking with online tools, automate communication via WhatsApp and email, and launch a referral program. Addressing these gaps will enhance trust, boost conversions, and turn loyal clients into active promoters.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1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jpeg"/><Relationship Id="rId16" Type="http://schemas.openxmlformats.org/officeDocument/2006/relationships/image" Target="../media/image135.svg"/><Relationship Id="rId1" Type="http://schemas.openxmlformats.org/officeDocument/2006/relationships/slideLayout" Target="../slideLayouts/slideLayout7.xml"/><Relationship Id="rId6" Type="http://schemas.openxmlformats.org/officeDocument/2006/relationships/image" Target="../media/image116.svg"/><Relationship Id="rId11" Type="http://schemas.openxmlformats.org/officeDocument/2006/relationships/image" Target="../media/image130.png"/><Relationship Id="rId5" Type="http://schemas.openxmlformats.org/officeDocument/2006/relationships/image" Target="../media/image115.png"/><Relationship Id="rId15" Type="http://schemas.openxmlformats.org/officeDocument/2006/relationships/image" Target="../media/image134.png"/><Relationship Id="rId10" Type="http://schemas.openxmlformats.org/officeDocument/2006/relationships/image" Target="../media/image129.svg"/><Relationship Id="rId4" Type="http://schemas.openxmlformats.org/officeDocument/2006/relationships/image" Target="../media/image120.svg"/><Relationship Id="rId9" Type="http://schemas.openxmlformats.org/officeDocument/2006/relationships/image" Target="../media/image128.png"/><Relationship Id="rId14" Type="http://schemas.openxmlformats.org/officeDocument/2006/relationships/image" Target="../media/image133.svg"/></Relationships>
</file>

<file path=ppt/slides/_rels/slide12.xml.rels><?xml version="1.0" encoding="UTF-8" standalone="yes"?>
<Relationships xmlns="http://schemas.openxmlformats.org/package/2006/relationships"><Relationship Id="rId3" Type="http://schemas.openxmlformats.org/officeDocument/2006/relationships/image" Target="../media/image137.sv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6.png"/><Relationship Id="rId26" Type="http://schemas.openxmlformats.org/officeDocument/2006/relationships/image" Target="../media/image164.png"/><Relationship Id="rId3" Type="http://schemas.openxmlformats.org/officeDocument/2006/relationships/image" Target="../media/image143.svg"/><Relationship Id="rId21" Type="http://schemas.openxmlformats.org/officeDocument/2006/relationships/image" Target="../media/image159.svg"/><Relationship Id="rId7" Type="http://schemas.openxmlformats.org/officeDocument/2006/relationships/image" Target="../media/image147.svg"/><Relationship Id="rId12" Type="http://schemas.openxmlformats.org/officeDocument/2006/relationships/image" Target="../media/image152.svg"/><Relationship Id="rId17" Type="http://schemas.openxmlformats.org/officeDocument/2006/relationships/image" Target="../media/image155.png"/><Relationship Id="rId25" Type="http://schemas.openxmlformats.org/officeDocument/2006/relationships/image" Target="../media/image163.png"/><Relationship Id="rId2" Type="http://schemas.openxmlformats.org/officeDocument/2006/relationships/image" Target="../media/image142.png"/><Relationship Id="rId16" Type="http://schemas.openxmlformats.org/officeDocument/2006/relationships/image" Target="../media/image137.svg"/><Relationship Id="rId20"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24" Type="http://schemas.openxmlformats.org/officeDocument/2006/relationships/image" Target="../media/image162.png"/><Relationship Id="rId5" Type="http://schemas.openxmlformats.org/officeDocument/2006/relationships/image" Target="../media/image145.svg"/><Relationship Id="rId15" Type="http://schemas.openxmlformats.org/officeDocument/2006/relationships/image" Target="../media/image136.png"/><Relationship Id="rId23" Type="http://schemas.openxmlformats.org/officeDocument/2006/relationships/image" Target="../media/image161.png"/><Relationship Id="rId10" Type="http://schemas.openxmlformats.org/officeDocument/2006/relationships/image" Target="../media/image150.png"/><Relationship Id="rId19" Type="http://schemas.openxmlformats.org/officeDocument/2006/relationships/image" Target="../media/image157.png"/><Relationship Id="rId4" Type="http://schemas.openxmlformats.org/officeDocument/2006/relationships/image" Target="../media/image144.png"/><Relationship Id="rId9" Type="http://schemas.openxmlformats.org/officeDocument/2006/relationships/image" Target="../media/image149.svg"/><Relationship Id="rId14" Type="http://schemas.openxmlformats.org/officeDocument/2006/relationships/image" Target="../media/image154.svg"/><Relationship Id="rId22" Type="http://schemas.openxmlformats.org/officeDocument/2006/relationships/image" Target="../media/image160.png"/><Relationship Id="rId27" Type="http://schemas.openxmlformats.org/officeDocument/2006/relationships/image" Target="../media/image165.png"/></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37.svg"/><Relationship Id="rId7" Type="http://schemas.openxmlformats.org/officeDocument/2006/relationships/image" Target="../media/image169.sv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svg"/><Relationship Id="rId3" Type="http://schemas.openxmlformats.org/officeDocument/2006/relationships/image" Target="../media/image137.svg"/><Relationship Id="rId7" Type="http://schemas.openxmlformats.org/officeDocument/2006/relationships/image" Target="../media/image169.svg"/><Relationship Id="rId12" Type="http://schemas.openxmlformats.org/officeDocument/2006/relationships/image" Target="../media/image17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68.png"/><Relationship Id="rId11" Type="http://schemas.openxmlformats.org/officeDocument/2006/relationships/image" Target="../media/image176.svg"/><Relationship Id="rId5" Type="http://schemas.openxmlformats.org/officeDocument/2006/relationships/image" Target="../media/image172.svg"/><Relationship Id="rId10" Type="http://schemas.openxmlformats.org/officeDocument/2006/relationships/image" Target="../media/image175.png"/><Relationship Id="rId4" Type="http://schemas.openxmlformats.org/officeDocument/2006/relationships/image" Target="../media/image171.png"/><Relationship Id="rId9" Type="http://schemas.openxmlformats.org/officeDocument/2006/relationships/image" Target="../media/image174.sv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8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2.png"/><Relationship Id="rId5" Type="http://schemas.openxmlformats.org/officeDocument/2006/relationships/image" Target="../media/image137.svg"/><Relationship Id="rId4" Type="http://schemas.openxmlformats.org/officeDocument/2006/relationships/image" Target="../media/image1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svg"/></Relationships>
</file>

<file path=ppt/slides/_rels/slide19.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svg"/><Relationship Id="rId7" Type="http://schemas.openxmlformats.org/officeDocument/2006/relationships/image" Target="../media/image192.sv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 Id="rId9" Type="http://schemas.openxmlformats.org/officeDocument/2006/relationships/image" Target="../media/image194.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svg"/><Relationship Id="rId10" Type="http://schemas.openxmlformats.org/officeDocument/2006/relationships/image" Target="../media/image202.svg"/><Relationship Id="rId4" Type="http://schemas.openxmlformats.org/officeDocument/2006/relationships/image" Target="../media/image196.png"/><Relationship Id="rId9" Type="http://schemas.openxmlformats.org/officeDocument/2006/relationships/image" Target="../media/image2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plugins/google-site-kit/" TargetMode="External"/><Relationship Id="rId2" Type="http://schemas.openxmlformats.org/officeDocument/2006/relationships/hyperlink" Target="https://mailchimp.com/resources/email-marketing-benchmark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4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26" Type="http://schemas.openxmlformats.org/officeDocument/2006/relationships/image" Target="../media/image70.svg"/><Relationship Id="rId21" Type="http://schemas.openxmlformats.org/officeDocument/2006/relationships/image" Target="../media/image65.png"/><Relationship Id="rId42" Type="http://schemas.openxmlformats.org/officeDocument/2006/relationships/image" Target="../media/image84.svg"/><Relationship Id="rId47" Type="http://schemas.openxmlformats.org/officeDocument/2006/relationships/image" Target="../media/image89.png"/><Relationship Id="rId63" Type="http://schemas.openxmlformats.org/officeDocument/2006/relationships/image" Target="../media/image105.png"/><Relationship Id="rId68" Type="http://schemas.openxmlformats.org/officeDocument/2006/relationships/image" Target="../media/image110.svg"/><Relationship Id="rId7" Type="http://schemas.openxmlformats.org/officeDocument/2006/relationships/image" Target="../media/image51.png"/><Relationship Id="rId71" Type="http://schemas.openxmlformats.org/officeDocument/2006/relationships/image" Target="../media/image113.png"/><Relationship Id="rId2" Type="http://schemas.openxmlformats.org/officeDocument/2006/relationships/notesSlide" Target="../notesSlides/notesSlide9.xml"/><Relationship Id="rId16" Type="http://schemas.openxmlformats.org/officeDocument/2006/relationships/image" Target="../media/image60.sv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svg"/><Relationship Id="rId32" Type="http://schemas.openxmlformats.org/officeDocument/2006/relationships/image" Target="../media/image76.svg"/><Relationship Id="rId37" Type="http://schemas.openxmlformats.org/officeDocument/2006/relationships/image" Target="../media/image33.png"/><Relationship Id="rId40" Type="http://schemas.openxmlformats.org/officeDocument/2006/relationships/image" Target="../media/image82.svg"/><Relationship Id="rId45" Type="http://schemas.openxmlformats.org/officeDocument/2006/relationships/image" Target="../media/image87.png"/><Relationship Id="rId53" Type="http://schemas.openxmlformats.org/officeDocument/2006/relationships/image" Target="../media/image95.png"/><Relationship Id="rId58" Type="http://schemas.openxmlformats.org/officeDocument/2006/relationships/image" Target="../media/image100.svg"/><Relationship Id="rId66" Type="http://schemas.openxmlformats.org/officeDocument/2006/relationships/image" Target="../media/image108.svg"/><Relationship Id="rId5" Type="http://schemas.openxmlformats.org/officeDocument/2006/relationships/image" Target="../media/image49.png"/><Relationship Id="rId61" Type="http://schemas.openxmlformats.org/officeDocument/2006/relationships/image" Target="../media/image103.png"/><Relationship Id="rId19" Type="http://schemas.openxmlformats.org/officeDocument/2006/relationships/image" Target="../media/image6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 Id="rId35" Type="http://schemas.openxmlformats.org/officeDocument/2006/relationships/image" Target="../media/image79.png"/><Relationship Id="rId43" Type="http://schemas.openxmlformats.org/officeDocument/2006/relationships/image" Target="../media/image85.png"/><Relationship Id="rId48" Type="http://schemas.openxmlformats.org/officeDocument/2006/relationships/image" Target="../media/image90.svg"/><Relationship Id="rId56" Type="http://schemas.openxmlformats.org/officeDocument/2006/relationships/image" Target="../media/image98.svg"/><Relationship Id="rId64" Type="http://schemas.openxmlformats.org/officeDocument/2006/relationships/image" Target="../media/image106.svg"/><Relationship Id="rId69" Type="http://schemas.openxmlformats.org/officeDocument/2006/relationships/image" Target="../media/image111.png"/><Relationship Id="rId8" Type="http://schemas.openxmlformats.org/officeDocument/2006/relationships/image" Target="../media/image52.svg"/><Relationship Id="rId51" Type="http://schemas.openxmlformats.org/officeDocument/2006/relationships/image" Target="../media/image93.png"/><Relationship Id="rId72" Type="http://schemas.openxmlformats.org/officeDocument/2006/relationships/image" Target="../media/image114.svg"/><Relationship Id="rId3" Type="http://schemas.openxmlformats.org/officeDocument/2006/relationships/image" Target="../media/image47.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34.svg"/><Relationship Id="rId46" Type="http://schemas.openxmlformats.org/officeDocument/2006/relationships/image" Target="../media/image88.svg"/><Relationship Id="rId59" Type="http://schemas.openxmlformats.org/officeDocument/2006/relationships/image" Target="../media/image101.png"/><Relationship Id="rId67" Type="http://schemas.openxmlformats.org/officeDocument/2006/relationships/image" Target="../media/image109.png"/><Relationship Id="rId20" Type="http://schemas.openxmlformats.org/officeDocument/2006/relationships/image" Target="../media/image64.svg"/><Relationship Id="rId41" Type="http://schemas.openxmlformats.org/officeDocument/2006/relationships/image" Target="../media/image83.png"/><Relationship Id="rId54" Type="http://schemas.openxmlformats.org/officeDocument/2006/relationships/image" Target="../media/image96.svg"/><Relationship Id="rId62" Type="http://schemas.openxmlformats.org/officeDocument/2006/relationships/image" Target="../media/image104.svg"/><Relationship Id="rId70" Type="http://schemas.openxmlformats.org/officeDocument/2006/relationships/image" Target="../media/image112.svg"/><Relationship Id="rId1" Type="http://schemas.openxmlformats.org/officeDocument/2006/relationships/slideLayout" Target="../slideLayouts/slideLayout7.xml"/><Relationship Id="rId6" Type="http://schemas.openxmlformats.org/officeDocument/2006/relationships/image" Target="../media/image50.sv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36" Type="http://schemas.openxmlformats.org/officeDocument/2006/relationships/image" Target="../media/image80.svg"/><Relationship Id="rId49" Type="http://schemas.openxmlformats.org/officeDocument/2006/relationships/image" Target="../media/image91.png"/><Relationship Id="rId57" Type="http://schemas.openxmlformats.org/officeDocument/2006/relationships/image" Target="../media/image99.png"/><Relationship Id="rId10" Type="http://schemas.openxmlformats.org/officeDocument/2006/relationships/image" Target="../media/image54.svg"/><Relationship Id="rId31" Type="http://schemas.openxmlformats.org/officeDocument/2006/relationships/image" Target="../media/image75.png"/><Relationship Id="rId44" Type="http://schemas.openxmlformats.org/officeDocument/2006/relationships/image" Target="../media/image86.svg"/><Relationship Id="rId52" Type="http://schemas.openxmlformats.org/officeDocument/2006/relationships/image" Target="../media/image94.svg"/><Relationship Id="rId60" Type="http://schemas.openxmlformats.org/officeDocument/2006/relationships/image" Target="../media/image102.svg"/><Relationship Id="rId65" Type="http://schemas.openxmlformats.org/officeDocument/2006/relationships/image" Target="../media/image107.png"/><Relationship Id="rId4" Type="http://schemas.openxmlformats.org/officeDocument/2006/relationships/image" Target="../media/image48.svg"/><Relationship Id="rId9" Type="http://schemas.openxmlformats.org/officeDocument/2006/relationships/image" Target="../media/image53.png"/><Relationship Id="rId13" Type="http://schemas.openxmlformats.org/officeDocument/2006/relationships/image" Target="../media/image57.png"/><Relationship Id="rId18" Type="http://schemas.openxmlformats.org/officeDocument/2006/relationships/image" Target="../media/image62.svg"/><Relationship Id="rId39" Type="http://schemas.openxmlformats.org/officeDocument/2006/relationships/image" Target="../media/image81.png"/><Relationship Id="rId34" Type="http://schemas.openxmlformats.org/officeDocument/2006/relationships/image" Target="../media/image78.svg"/><Relationship Id="rId50" Type="http://schemas.openxmlformats.org/officeDocument/2006/relationships/image" Target="../media/image92.svg"/><Relationship Id="rId55"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333" b="-83333"/>
            </a:stretch>
          </a:blipFill>
        </p:spPr>
        <p:txBody>
          <a:bodyPr/>
          <a:lstStyle/>
          <a:p>
            <a:endParaRPr lang="en-US"/>
          </a:p>
        </p:txBody>
      </p:sp>
      <p:sp>
        <p:nvSpPr>
          <p:cNvPr id="3" name="TextBox 3"/>
          <p:cNvSpPr txBox="1"/>
          <p:nvPr/>
        </p:nvSpPr>
        <p:spPr>
          <a:xfrm>
            <a:off x="917339" y="2066925"/>
            <a:ext cx="12032070" cy="4664194"/>
          </a:xfrm>
          <a:prstGeom prst="rect">
            <a:avLst/>
          </a:prstGeom>
        </p:spPr>
        <p:txBody>
          <a:bodyPr lIns="0" tIns="0" rIns="0" bIns="0" rtlCol="0" anchor="t">
            <a:spAutoFit/>
          </a:bodyPr>
          <a:lstStyle/>
          <a:p>
            <a:pPr algn="l">
              <a:lnSpc>
                <a:spcPts val="11788"/>
              </a:lnSpc>
            </a:pPr>
            <a:r>
              <a:rPr lang="en-US" sz="14553" b="1" spc="-1047">
                <a:solidFill>
                  <a:srgbClr val="143932"/>
                </a:solidFill>
                <a:latin typeface="Aileron Bold"/>
                <a:ea typeface="Aileron Bold"/>
                <a:cs typeface="Aileron Bold"/>
                <a:sym typeface="Aileron Bold"/>
              </a:rPr>
              <a:t>SOCIAL MEDIA MARKETING PLAN</a:t>
            </a:r>
          </a:p>
        </p:txBody>
      </p:sp>
      <p:sp>
        <p:nvSpPr>
          <p:cNvPr id="4" name="Freeform 4"/>
          <p:cNvSpPr/>
          <p:nvPr/>
        </p:nvSpPr>
        <p:spPr>
          <a:xfrm>
            <a:off x="-3930738" y="-2229950"/>
            <a:ext cx="15208282" cy="10664808"/>
          </a:xfrm>
          <a:custGeom>
            <a:avLst/>
            <a:gdLst/>
            <a:ahLst/>
            <a:cxnLst/>
            <a:rect l="l" t="t" r="r" b="b"/>
            <a:pathLst>
              <a:path w="15208282" h="10664808">
                <a:moveTo>
                  <a:pt x="0" y="0"/>
                </a:moveTo>
                <a:lnTo>
                  <a:pt x="15208282" y="0"/>
                </a:lnTo>
                <a:lnTo>
                  <a:pt x="15208282" y="10664809"/>
                </a:lnTo>
                <a:lnTo>
                  <a:pt x="0" y="10664809"/>
                </a:lnTo>
                <a:lnTo>
                  <a:pt x="0" y="0"/>
                </a:lnTo>
                <a:close/>
              </a:path>
            </a:pathLst>
          </a:custGeom>
          <a:blipFill>
            <a:blip r:embed="rId4">
              <a:alphaModFix amt="46000"/>
            </a:blip>
            <a:stretch>
              <a:fillRect/>
            </a:stretch>
          </a:blipFill>
        </p:spPr>
        <p:txBody>
          <a:bodyPr/>
          <a:lstStyle/>
          <a:p>
            <a:endParaRPr lang="en-US"/>
          </a:p>
        </p:txBody>
      </p:sp>
      <p:grpSp>
        <p:nvGrpSpPr>
          <p:cNvPr id="5" name="Group 5"/>
          <p:cNvGrpSpPr/>
          <p:nvPr/>
        </p:nvGrpSpPr>
        <p:grpSpPr>
          <a:xfrm>
            <a:off x="1028700" y="6834539"/>
            <a:ext cx="3559020" cy="933450"/>
            <a:chOff x="0" y="0"/>
            <a:chExt cx="937355" cy="245847"/>
          </a:xfrm>
        </p:grpSpPr>
        <p:sp>
          <p:nvSpPr>
            <p:cNvPr id="6" name="Freeform 6"/>
            <p:cNvSpPr/>
            <p:nvPr/>
          </p:nvSpPr>
          <p:spPr>
            <a:xfrm>
              <a:off x="0" y="0"/>
              <a:ext cx="937355" cy="245847"/>
            </a:xfrm>
            <a:custGeom>
              <a:avLst/>
              <a:gdLst/>
              <a:ahLst/>
              <a:cxnLst/>
              <a:rect l="l" t="t" r="r" b="b"/>
              <a:pathLst>
                <a:path w="937355" h="245847">
                  <a:moveTo>
                    <a:pt x="113115" y="0"/>
                  </a:moveTo>
                  <a:lnTo>
                    <a:pt x="824240" y="0"/>
                  </a:lnTo>
                  <a:cubicBezTo>
                    <a:pt x="886712" y="0"/>
                    <a:pt x="937355" y="50643"/>
                    <a:pt x="937355" y="113115"/>
                  </a:cubicBezTo>
                  <a:lnTo>
                    <a:pt x="937355" y="132732"/>
                  </a:lnTo>
                  <a:cubicBezTo>
                    <a:pt x="937355" y="195203"/>
                    <a:pt x="886712" y="245847"/>
                    <a:pt x="824240" y="245847"/>
                  </a:cubicBezTo>
                  <a:lnTo>
                    <a:pt x="113115" y="245847"/>
                  </a:lnTo>
                  <a:cubicBezTo>
                    <a:pt x="50643" y="245847"/>
                    <a:pt x="0" y="195203"/>
                    <a:pt x="0" y="132732"/>
                  </a:cubicBezTo>
                  <a:lnTo>
                    <a:pt x="0" y="113115"/>
                  </a:lnTo>
                  <a:cubicBezTo>
                    <a:pt x="0" y="50643"/>
                    <a:pt x="50643" y="0"/>
                    <a:pt x="113115"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7" name="TextBox 7"/>
            <p:cNvSpPr txBox="1"/>
            <p:nvPr/>
          </p:nvSpPr>
          <p:spPr>
            <a:xfrm>
              <a:off x="0" y="-47625"/>
              <a:ext cx="937355" cy="293472"/>
            </a:xfrm>
            <a:prstGeom prst="rect">
              <a:avLst/>
            </a:prstGeom>
          </p:spPr>
          <p:txBody>
            <a:bodyPr lIns="50800" tIns="50800" rIns="50800" bIns="50800" rtlCol="0" anchor="ctr"/>
            <a:lstStyle/>
            <a:p>
              <a:pPr algn="ctr">
                <a:lnSpc>
                  <a:spcPts val="3359"/>
                </a:lnSpc>
              </a:pPr>
              <a:r>
                <a:rPr lang="en-US" sz="2399" b="1">
                  <a:solidFill>
                    <a:srgbClr val="393636"/>
                  </a:solidFill>
                  <a:latin typeface="Aileron Bold"/>
                  <a:ea typeface="Aileron Bold"/>
                  <a:cs typeface="Aileron Bold"/>
                  <a:sym typeface="Aileron Bold"/>
                </a:rPr>
                <a:t>DMV AMAZON CONSULTING</a:t>
              </a:r>
            </a:p>
          </p:txBody>
        </p:sp>
      </p:grpSp>
      <p:grpSp>
        <p:nvGrpSpPr>
          <p:cNvPr id="8" name="Group 8"/>
          <p:cNvGrpSpPr/>
          <p:nvPr/>
        </p:nvGrpSpPr>
        <p:grpSpPr>
          <a:xfrm>
            <a:off x="13618885" y="4494961"/>
            <a:ext cx="3730043" cy="3726999"/>
            <a:chOff x="0" y="0"/>
            <a:chExt cx="940710" cy="939942"/>
          </a:xfrm>
        </p:grpSpPr>
        <p:sp>
          <p:nvSpPr>
            <p:cNvPr id="9" name="Freeform 9"/>
            <p:cNvSpPr/>
            <p:nvPr/>
          </p:nvSpPr>
          <p:spPr>
            <a:xfrm>
              <a:off x="0" y="0"/>
              <a:ext cx="940710" cy="939942"/>
            </a:xfrm>
            <a:custGeom>
              <a:avLst/>
              <a:gdLst/>
              <a:ahLst/>
              <a:cxnLst/>
              <a:rect l="l" t="t" r="r" b="b"/>
              <a:pathLst>
                <a:path w="940710" h="939942">
                  <a:moveTo>
                    <a:pt x="62267" y="0"/>
                  </a:moveTo>
                  <a:lnTo>
                    <a:pt x="878443" y="0"/>
                  </a:lnTo>
                  <a:cubicBezTo>
                    <a:pt x="912832" y="0"/>
                    <a:pt x="940710" y="27878"/>
                    <a:pt x="940710" y="62267"/>
                  </a:cubicBezTo>
                  <a:lnTo>
                    <a:pt x="940710" y="877675"/>
                  </a:lnTo>
                  <a:cubicBezTo>
                    <a:pt x="940710" y="912064"/>
                    <a:pt x="912832" y="939942"/>
                    <a:pt x="878443" y="939942"/>
                  </a:cubicBezTo>
                  <a:lnTo>
                    <a:pt x="62267" y="939942"/>
                  </a:lnTo>
                  <a:cubicBezTo>
                    <a:pt x="27878" y="939942"/>
                    <a:pt x="0" y="912064"/>
                    <a:pt x="0" y="877675"/>
                  </a:cubicBezTo>
                  <a:lnTo>
                    <a:pt x="0" y="62267"/>
                  </a:lnTo>
                  <a:cubicBezTo>
                    <a:pt x="0" y="27878"/>
                    <a:pt x="27878" y="0"/>
                    <a:pt x="62267" y="0"/>
                  </a:cubicBezTo>
                  <a:close/>
                </a:path>
              </a:pathLst>
            </a:custGeom>
            <a:solidFill>
              <a:srgbClr val="000000">
                <a:alpha val="0"/>
              </a:srgbClr>
            </a:solidFill>
            <a:ln w="19050" cap="rnd">
              <a:solidFill>
                <a:srgbClr val="363333"/>
              </a:solidFill>
              <a:prstDash val="solid"/>
              <a:round/>
            </a:ln>
          </p:spPr>
          <p:txBody>
            <a:bodyPr/>
            <a:lstStyle/>
            <a:p>
              <a:endParaRPr lang="en-US"/>
            </a:p>
          </p:txBody>
        </p:sp>
        <p:sp>
          <p:nvSpPr>
            <p:cNvPr id="10" name="TextBox 10"/>
            <p:cNvSpPr txBox="1"/>
            <p:nvPr/>
          </p:nvSpPr>
          <p:spPr>
            <a:xfrm>
              <a:off x="0" y="-47625"/>
              <a:ext cx="940710" cy="987567"/>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3708513" y="4583067"/>
            <a:ext cx="3550787" cy="3550787"/>
            <a:chOff x="0" y="0"/>
            <a:chExt cx="6350000" cy="6350000"/>
          </a:xfrm>
        </p:grpSpPr>
        <p:sp>
          <p:nvSpPr>
            <p:cNvPr id="12" name="Freeform 1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t="-10" b="-10"/>
              </a:stretch>
            </a:blipFill>
          </p:spPr>
          <p:txBody>
            <a:bodyPr/>
            <a:lstStyle/>
            <a:p>
              <a:endParaRPr lang="en-US"/>
            </a:p>
          </p:txBody>
        </p:sp>
      </p:grpSp>
      <p:grpSp>
        <p:nvGrpSpPr>
          <p:cNvPr id="13" name="Group 13"/>
          <p:cNvGrpSpPr/>
          <p:nvPr/>
        </p:nvGrpSpPr>
        <p:grpSpPr>
          <a:xfrm>
            <a:off x="14118032" y="1504048"/>
            <a:ext cx="2731749" cy="2730146"/>
            <a:chOff x="0" y="0"/>
            <a:chExt cx="366391" cy="366176"/>
          </a:xfrm>
        </p:grpSpPr>
        <p:sp>
          <p:nvSpPr>
            <p:cNvPr id="14" name="Freeform 14"/>
            <p:cNvSpPr/>
            <p:nvPr/>
          </p:nvSpPr>
          <p:spPr>
            <a:xfrm>
              <a:off x="0" y="0"/>
              <a:ext cx="366391" cy="366176"/>
            </a:xfrm>
            <a:custGeom>
              <a:avLst/>
              <a:gdLst/>
              <a:ahLst/>
              <a:cxnLst/>
              <a:rect l="l" t="t" r="r" b="b"/>
              <a:pathLst>
                <a:path w="366391" h="366176">
                  <a:moveTo>
                    <a:pt x="183196" y="0"/>
                  </a:moveTo>
                  <a:cubicBezTo>
                    <a:pt x="82020" y="0"/>
                    <a:pt x="0" y="81971"/>
                    <a:pt x="0" y="183088"/>
                  </a:cubicBezTo>
                  <a:cubicBezTo>
                    <a:pt x="0" y="284205"/>
                    <a:pt x="82020" y="366176"/>
                    <a:pt x="183196" y="366176"/>
                  </a:cubicBezTo>
                  <a:cubicBezTo>
                    <a:pt x="284372" y="366176"/>
                    <a:pt x="366391" y="284205"/>
                    <a:pt x="366391" y="183088"/>
                  </a:cubicBezTo>
                  <a:cubicBezTo>
                    <a:pt x="366391" y="81971"/>
                    <a:pt x="284372" y="0"/>
                    <a:pt x="183196" y="0"/>
                  </a:cubicBezTo>
                  <a:close/>
                </a:path>
              </a:pathLst>
            </a:custGeom>
            <a:solidFill>
              <a:srgbClr val="000000">
                <a:alpha val="0"/>
              </a:srgbClr>
            </a:solidFill>
            <a:ln w="19050" cap="sq">
              <a:solidFill>
                <a:srgbClr val="393636"/>
              </a:solidFill>
              <a:prstDash val="solid"/>
              <a:miter/>
            </a:ln>
          </p:spPr>
          <p:txBody>
            <a:bodyPr/>
            <a:lstStyle/>
            <a:p>
              <a:endParaRPr lang="en-US"/>
            </a:p>
          </p:txBody>
        </p:sp>
        <p:sp>
          <p:nvSpPr>
            <p:cNvPr id="15" name="TextBox 15"/>
            <p:cNvSpPr txBox="1"/>
            <p:nvPr/>
          </p:nvSpPr>
          <p:spPr>
            <a:xfrm>
              <a:off x="34349" y="-22821"/>
              <a:ext cx="297693" cy="354668"/>
            </a:xfrm>
            <a:prstGeom prst="rect">
              <a:avLst/>
            </a:prstGeom>
          </p:spPr>
          <p:txBody>
            <a:bodyPr lIns="50800" tIns="50800" rIns="50800" bIns="50800" rtlCol="0" anchor="ctr"/>
            <a:lstStyle/>
            <a:p>
              <a:pPr algn="ctr">
                <a:lnSpc>
                  <a:spcPts val="4479"/>
                </a:lnSpc>
              </a:pPr>
              <a:endParaRPr/>
            </a:p>
          </p:txBody>
        </p:sp>
      </p:grpSp>
      <p:grpSp>
        <p:nvGrpSpPr>
          <p:cNvPr id="16" name="Group 16"/>
          <p:cNvGrpSpPr/>
          <p:nvPr/>
        </p:nvGrpSpPr>
        <p:grpSpPr>
          <a:xfrm>
            <a:off x="14206414" y="1591634"/>
            <a:ext cx="2554986" cy="2554975"/>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txBody>
            <a:bodyPr/>
            <a:lstStyle/>
            <a:p>
              <a:endParaRPr lang="en-US"/>
            </a:p>
          </p:txBody>
        </p:sp>
      </p:grpSp>
      <p:grpSp>
        <p:nvGrpSpPr>
          <p:cNvPr id="18" name="Group 18"/>
          <p:cNvGrpSpPr/>
          <p:nvPr/>
        </p:nvGrpSpPr>
        <p:grpSpPr>
          <a:xfrm>
            <a:off x="10889862" y="4441779"/>
            <a:ext cx="2421615" cy="3563146"/>
            <a:chOff x="0" y="0"/>
            <a:chExt cx="4550410" cy="6695440"/>
          </a:xfrm>
        </p:grpSpPr>
        <p:sp>
          <p:nvSpPr>
            <p:cNvPr id="19" name="Freeform 19"/>
            <p:cNvSpPr/>
            <p:nvPr/>
          </p:nvSpPr>
          <p:spPr>
            <a:xfrm>
              <a:off x="-321310" y="-312420"/>
              <a:ext cx="5191760" cy="7321550"/>
            </a:xfrm>
            <a:custGeom>
              <a:avLst/>
              <a:gdLst/>
              <a:ahLst/>
              <a:cxnLst/>
              <a:rect l="l" t="t" r="r" b="b"/>
              <a:pathLst>
                <a:path w="5191760" h="7321550">
                  <a:moveTo>
                    <a:pt x="1412240" y="6932930"/>
                  </a:moveTo>
                  <a:cubicBezTo>
                    <a:pt x="339090" y="6545580"/>
                    <a:pt x="0" y="4765040"/>
                    <a:pt x="652780" y="2957830"/>
                  </a:cubicBezTo>
                  <a:cubicBezTo>
                    <a:pt x="1305560" y="1150620"/>
                    <a:pt x="2706370" y="0"/>
                    <a:pt x="3779520" y="387350"/>
                  </a:cubicBezTo>
                  <a:cubicBezTo>
                    <a:pt x="4852670" y="774700"/>
                    <a:pt x="5191760" y="2555240"/>
                    <a:pt x="4538980" y="4362450"/>
                  </a:cubicBezTo>
                  <a:cubicBezTo>
                    <a:pt x="3886200" y="6169660"/>
                    <a:pt x="2485390" y="7321550"/>
                    <a:pt x="1412240" y="6932930"/>
                  </a:cubicBezTo>
                  <a:close/>
                </a:path>
              </a:pathLst>
            </a:custGeom>
            <a:blipFill>
              <a:blip r:embed="rId7"/>
              <a:stretch>
                <a:fillRect l="-23578" r="-23578"/>
              </a:stretch>
            </a:blipFill>
          </p:spPr>
          <p:txBody>
            <a:bodyPr/>
            <a:lstStyle/>
            <a:p>
              <a:endParaRPr lang="en-US"/>
            </a:p>
          </p:txBody>
        </p:sp>
      </p:grpSp>
      <p:grpSp>
        <p:nvGrpSpPr>
          <p:cNvPr id="20" name="Group 20"/>
          <p:cNvGrpSpPr/>
          <p:nvPr/>
        </p:nvGrpSpPr>
        <p:grpSpPr>
          <a:xfrm rot="1179539">
            <a:off x="10923218" y="4295601"/>
            <a:ext cx="2354902" cy="3855504"/>
            <a:chOff x="0" y="0"/>
            <a:chExt cx="988027" cy="1617623"/>
          </a:xfrm>
        </p:grpSpPr>
        <p:sp>
          <p:nvSpPr>
            <p:cNvPr id="21" name="Freeform 21"/>
            <p:cNvSpPr/>
            <p:nvPr/>
          </p:nvSpPr>
          <p:spPr>
            <a:xfrm>
              <a:off x="0" y="0"/>
              <a:ext cx="988027" cy="1617623"/>
            </a:xfrm>
            <a:custGeom>
              <a:avLst/>
              <a:gdLst/>
              <a:ahLst/>
              <a:cxnLst/>
              <a:rect l="l" t="t" r="r" b="b"/>
              <a:pathLst>
                <a:path w="988027" h="1617623">
                  <a:moveTo>
                    <a:pt x="494014" y="0"/>
                  </a:moveTo>
                  <a:cubicBezTo>
                    <a:pt x="221177" y="0"/>
                    <a:pt x="0" y="362117"/>
                    <a:pt x="0" y="808811"/>
                  </a:cubicBezTo>
                  <a:cubicBezTo>
                    <a:pt x="0" y="1255505"/>
                    <a:pt x="221177" y="1617623"/>
                    <a:pt x="494014" y="1617623"/>
                  </a:cubicBezTo>
                  <a:cubicBezTo>
                    <a:pt x="766850" y="1617623"/>
                    <a:pt x="988027" y="1255505"/>
                    <a:pt x="988027" y="808811"/>
                  </a:cubicBezTo>
                  <a:cubicBezTo>
                    <a:pt x="988027" y="362117"/>
                    <a:pt x="766850" y="0"/>
                    <a:pt x="494014" y="0"/>
                  </a:cubicBezTo>
                  <a:close/>
                </a:path>
              </a:pathLst>
            </a:custGeom>
            <a:solidFill>
              <a:srgbClr val="000000">
                <a:alpha val="0"/>
              </a:srgbClr>
            </a:solidFill>
            <a:ln w="19050" cap="sq">
              <a:solidFill>
                <a:srgbClr val="363333"/>
              </a:solidFill>
              <a:prstDash val="solid"/>
              <a:miter/>
            </a:ln>
          </p:spPr>
          <p:txBody>
            <a:bodyPr/>
            <a:lstStyle/>
            <a:p>
              <a:endParaRPr lang="en-US"/>
            </a:p>
          </p:txBody>
        </p:sp>
        <p:sp>
          <p:nvSpPr>
            <p:cNvPr id="22" name="TextBox 22"/>
            <p:cNvSpPr txBox="1"/>
            <p:nvPr/>
          </p:nvSpPr>
          <p:spPr>
            <a:xfrm>
              <a:off x="92628" y="104027"/>
              <a:ext cx="802772" cy="1361943"/>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028700" y="8222444"/>
            <a:ext cx="3848100" cy="1154162"/>
          </a:xfrm>
          <a:prstGeom prst="rect">
            <a:avLst/>
          </a:prstGeom>
        </p:spPr>
        <p:txBody>
          <a:bodyPr wrap="square" lIns="0" tIns="0" rIns="0" bIns="0" rtlCol="0" anchor="t">
            <a:spAutoFit/>
          </a:bodyPr>
          <a:lstStyle/>
          <a:p>
            <a:pPr algn="ctr">
              <a:lnSpc>
                <a:spcPts val="1811"/>
              </a:lnSpc>
            </a:pPr>
            <a:r>
              <a:rPr lang="en-US" sz="1509" b="1" dirty="0">
                <a:solidFill>
                  <a:srgbClr val="393636"/>
                </a:solidFill>
                <a:latin typeface="Aileron Bold"/>
                <a:ea typeface="Aileron Bold"/>
                <a:cs typeface="Aileron Bold"/>
                <a:sym typeface="Aileron Bold"/>
              </a:rPr>
              <a:t>ARUNIMA BOLLAMPALLY</a:t>
            </a:r>
          </a:p>
          <a:p>
            <a:pPr algn="ctr">
              <a:lnSpc>
                <a:spcPts val="1811"/>
              </a:lnSpc>
            </a:pPr>
            <a:r>
              <a:rPr lang="en-US" sz="1509" b="1" dirty="0">
                <a:solidFill>
                  <a:srgbClr val="393636"/>
                </a:solidFill>
                <a:latin typeface="Aileron Bold"/>
                <a:ea typeface="Aileron Bold"/>
                <a:cs typeface="Aileron Bold"/>
                <a:sym typeface="Aileron Bold"/>
              </a:rPr>
              <a:t>MBA-Analytics,</a:t>
            </a:r>
          </a:p>
          <a:p>
            <a:pPr algn="ctr">
              <a:lnSpc>
                <a:spcPts val="1811"/>
              </a:lnSpc>
            </a:pPr>
            <a:r>
              <a:rPr lang="en-US" sz="1509" b="1" dirty="0">
                <a:solidFill>
                  <a:srgbClr val="393636"/>
                </a:solidFill>
                <a:latin typeface="Aileron Bold"/>
                <a:ea typeface="Aileron Bold"/>
                <a:cs typeface="Aileron Bold"/>
                <a:sym typeface="Aileron Bold"/>
              </a:rPr>
              <a:t>Hult International Business School-</a:t>
            </a:r>
            <a:r>
              <a:rPr lang="en-US" sz="1509" b="1" dirty="0" err="1">
                <a:solidFill>
                  <a:srgbClr val="393636"/>
                </a:solidFill>
                <a:latin typeface="Aileron Bold"/>
                <a:ea typeface="Aileron Bold"/>
                <a:cs typeface="Aileron Bold"/>
                <a:sym typeface="Aileron Bold"/>
              </a:rPr>
              <a:t>Boston,MA</a:t>
            </a:r>
            <a:endParaRPr lang="en-US" sz="1509" b="1" dirty="0">
              <a:solidFill>
                <a:srgbClr val="393636"/>
              </a:solidFill>
              <a:latin typeface="Aileron Bold"/>
              <a:ea typeface="Aileron Bold"/>
              <a:cs typeface="Aileron Bold"/>
              <a:sym typeface="Aileron Bold"/>
            </a:endParaRPr>
          </a:p>
          <a:p>
            <a:pPr algn="ctr">
              <a:lnSpc>
                <a:spcPts val="1811"/>
              </a:lnSpc>
            </a:pPr>
            <a:endParaRPr lang="en-US" sz="1509" b="1" dirty="0">
              <a:solidFill>
                <a:srgbClr val="393636"/>
              </a:solidFill>
              <a:latin typeface="Aileron Bold"/>
              <a:ea typeface="Aileron Bold"/>
              <a:cs typeface="Aileron Bold"/>
              <a:sym typeface="Aileron Bold"/>
            </a:endParaRPr>
          </a:p>
        </p:txBody>
      </p:sp>
      <p:sp>
        <p:nvSpPr>
          <p:cNvPr id="24" name="TextBox 24"/>
          <p:cNvSpPr txBox="1"/>
          <p:nvPr/>
        </p:nvSpPr>
        <p:spPr>
          <a:xfrm>
            <a:off x="1262882" y="1019175"/>
            <a:ext cx="3090656" cy="266700"/>
          </a:xfrm>
          <a:prstGeom prst="rect">
            <a:avLst/>
          </a:prstGeom>
        </p:spPr>
        <p:txBody>
          <a:bodyPr lIns="0" tIns="0" rIns="0" bIns="0" rtlCol="0" anchor="t">
            <a:spAutoFit/>
          </a:bodyPr>
          <a:lstStyle/>
          <a:p>
            <a:pPr algn="l">
              <a:lnSpc>
                <a:spcPts val="2040"/>
              </a:lnSpc>
            </a:pPr>
            <a:r>
              <a:rPr lang="en-US" sz="1700" b="1" i="1">
                <a:solidFill>
                  <a:srgbClr val="393636"/>
                </a:solidFill>
                <a:latin typeface="Aileron Bold Italics"/>
                <a:ea typeface="Aileron Bold Italics"/>
                <a:cs typeface="Aileron Bold Italics"/>
                <a:sym typeface="Aileron Bold Italics"/>
              </a:rPr>
              <a:t>JUNE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txBody>
          <a:bodyPr/>
          <a:lstStyle/>
          <a:p>
            <a:endParaRPr lang="en-US"/>
          </a:p>
        </p:txBody>
      </p:sp>
      <p:grpSp>
        <p:nvGrpSpPr>
          <p:cNvPr id="3" name="Group 3"/>
          <p:cNvGrpSpPr/>
          <p:nvPr/>
        </p:nvGrpSpPr>
        <p:grpSpPr>
          <a:xfrm>
            <a:off x="848615" y="2908718"/>
            <a:ext cx="3602158" cy="2165276"/>
            <a:chOff x="0" y="0"/>
            <a:chExt cx="4802877" cy="2887034"/>
          </a:xfrm>
        </p:grpSpPr>
        <p:sp>
          <p:nvSpPr>
            <p:cNvPr id="4" name="TextBox 4"/>
            <p:cNvSpPr txBox="1"/>
            <p:nvPr/>
          </p:nvSpPr>
          <p:spPr>
            <a:xfrm>
              <a:off x="0" y="2039309"/>
              <a:ext cx="4802877" cy="847725"/>
            </a:xfrm>
            <a:prstGeom prst="rect">
              <a:avLst/>
            </a:prstGeom>
          </p:spPr>
          <p:txBody>
            <a:bodyPr lIns="0" tIns="0" rIns="0" bIns="0" rtlCol="0" anchor="t">
              <a:spAutoFit/>
            </a:bodyPr>
            <a:lstStyle/>
            <a:p>
              <a:pPr algn="ctr">
                <a:lnSpc>
                  <a:spcPts val="2520"/>
                </a:lnSpc>
              </a:pPr>
              <a:r>
                <a:rPr lang="en-US" sz="2100">
                  <a:solidFill>
                    <a:srgbClr val="393636"/>
                  </a:solidFill>
                  <a:latin typeface="Aileron"/>
                  <a:ea typeface="Aileron"/>
                  <a:cs typeface="Aileron"/>
                  <a:sym typeface="Aileron"/>
                </a:rPr>
                <a:t>Build brand visibility and awareness</a:t>
              </a:r>
            </a:p>
          </p:txBody>
        </p:sp>
        <p:grpSp>
          <p:nvGrpSpPr>
            <p:cNvPr id="5" name="Group 5"/>
            <p:cNvGrpSpPr/>
            <p:nvPr/>
          </p:nvGrpSpPr>
          <p:grpSpPr>
            <a:xfrm>
              <a:off x="0" y="0"/>
              <a:ext cx="4802877" cy="1536568"/>
              <a:chOff x="0" y="0"/>
              <a:chExt cx="948716" cy="303520"/>
            </a:xfrm>
          </p:grpSpPr>
          <p:sp>
            <p:nvSpPr>
              <p:cNvPr id="6" name="Freeform 6"/>
              <p:cNvSpPr/>
              <p:nvPr/>
            </p:nvSpPr>
            <p:spPr>
              <a:xfrm>
                <a:off x="0" y="0"/>
                <a:ext cx="948717" cy="303520"/>
              </a:xfrm>
              <a:custGeom>
                <a:avLst/>
                <a:gdLst/>
                <a:ahLst/>
                <a:cxnLst/>
                <a:rect l="l" t="t" r="r" b="b"/>
                <a:pathLst>
                  <a:path w="948717" h="303520">
                    <a:moveTo>
                      <a:pt x="111761" y="0"/>
                    </a:moveTo>
                    <a:lnTo>
                      <a:pt x="836956" y="0"/>
                    </a:lnTo>
                    <a:cubicBezTo>
                      <a:pt x="866597" y="0"/>
                      <a:pt x="895023" y="11775"/>
                      <a:pt x="915983" y="32734"/>
                    </a:cubicBezTo>
                    <a:cubicBezTo>
                      <a:pt x="936942" y="53693"/>
                      <a:pt x="948717" y="82120"/>
                      <a:pt x="948717" y="111761"/>
                    </a:cubicBezTo>
                    <a:lnTo>
                      <a:pt x="948717" y="191759"/>
                    </a:lnTo>
                    <a:cubicBezTo>
                      <a:pt x="948717" y="221400"/>
                      <a:pt x="936942" y="249826"/>
                      <a:pt x="915983" y="270786"/>
                    </a:cubicBezTo>
                    <a:cubicBezTo>
                      <a:pt x="895023" y="291745"/>
                      <a:pt x="866597" y="303520"/>
                      <a:pt x="836956" y="303520"/>
                    </a:cubicBezTo>
                    <a:lnTo>
                      <a:pt x="111761" y="303520"/>
                    </a:lnTo>
                    <a:cubicBezTo>
                      <a:pt x="82120" y="303520"/>
                      <a:pt x="53693" y="291745"/>
                      <a:pt x="32734" y="270786"/>
                    </a:cubicBezTo>
                    <a:cubicBezTo>
                      <a:pt x="11775" y="249826"/>
                      <a:pt x="0" y="221400"/>
                      <a:pt x="0" y="191759"/>
                    </a:cubicBezTo>
                    <a:lnTo>
                      <a:pt x="0" y="111761"/>
                    </a:lnTo>
                    <a:cubicBezTo>
                      <a:pt x="0" y="82120"/>
                      <a:pt x="11775" y="53693"/>
                      <a:pt x="32734" y="32734"/>
                    </a:cubicBezTo>
                    <a:cubicBezTo>
                      <a:pt x="53693" y="11775"/>
                      <a:pt x="82120" y="0"/>
                      <a:pt x="111761"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7" name="TextBox 7"/>
              <p:cNvSpPr txBox="1"/>
              <p:nvPr/>
            </p:nvSpPr>
            <p:spPr>
              <a:xfrm>
                <a:off x="0" y="-47625"/>
                <a:ext cx="948716" cy="351145"/>
              </a:xfrm>
              <a:prstGeom prst="rect">
                <a:avLst/>
              </a:prstGeom>
            </p:spPr>
            <p:txBody>
              <a:bodyPr lIns="50800" tIns="50800" rIns="50800" bIns="50800" rtlCol="0" anchor="ctr"/>
              <a:lstStyle/>
              <a:p>
                <a:pPr algn="ctr">
                  <a:lnSpc>
                    <a:spcPts val="3219"/>
                  </a:lnSpc>
                </a:pPr>
                <a:r>
                  <a:rPr lang="en-US" sz="2299" b="1">
                    <a:solidFill>
                      <a:srgbClr val="393636"/>
                    </a:solidFill>
                    <a:latin typeface="Aileron Bold"/>
                    <a:ea typeface="Aileron Bold"/>
                    <a:cs typeface="Aileron Bold"/>
                    <a:sym typeface="Aileron Bold"/>
                  </a:rPr>
                  <a:t>GOALS</a:t>
                </a:r>
              </a:p>
            </p:txBody>
          </p:sp>
        </p:grpSp>
      </p:grpSp>
      <p:grpSp>
        <p:nvGrpSpPr>
          <p:cNvPr id="8" name="Group 8"/>
          <p:cNvGrpSpPr/>
          <p:nvPr/>
        </p:nvGrpSpPr>
        <p:grpSpPr>
          <a:xfrm>
            <a:off x="5268063" y="2908718"/>
            <a:ext cx="7127909" cy="2793926"/>
            <a:chOff x="0" y="0"/>
            <a:chExt cx="9503879" cy="3725234"/>
          </a:xfrm>
        </p:grpSpPr>
        <p:grpSp>
          <p:nvGrpSpPr>
            <p:cNvPr id="9" name="Group 9"/>
            <p:cNvGrpSpPr/>
            <p:nvPr/>
          </p:nvGrpSpPr>
          <p:grpSpPr>
            <a:xfrm>
              <a:off x="0" y="0"/>
              <a:ext cx="9503879" cy="1536568"/>
              <a:chOff x="0" y="0"/>
              <a:chExt cx="1877309" cy="303520"/>
            </a:xfrm>
          </p:grpSpPr>
          <p:sp>
            <p:nvSpPr>
              <p:cNvPr id="10" name="Freeform 10"/>
              <p:cNvSpPr/>
              <p:nvPr/>
            </p:nvSpPr>
            <p:spPr>
              <a:xfrm>
                <a:off x="0" y="0"/>
                <a:ext cx="1877309" cy="303520"/>
              </a:xfrm>
              <a:custGeom>
                <a:avLst/>
                <a:gdLst/>
                <a:ahLst/>
                <a:cxnLst/>
                <a:rect l="l" t="t" r="r" b="b"/>
                <a:pathLst>
                  <a:path w="1877309" h="303520">
                    <a:moveTo>
                      <a:pt x="56479" y="0"/>
                    </a:moveTo>
                    <a:lnTo>
                      <a:pt x="1820830" y="0"/>
                    </a:lnTo>
                    <a:cubicBezTo>
                      <a:pt x="1852023" y="0"/>
                      <a:pt x="1877309" y="25287"/>
                      <a:pt x="1877309" y="56479"/>
                    </a:cubicBezTo>
                    <a:lnTo>
                      <a:pt x="1877309" y="247040"/>
                    </a:lnTo>
                    <a:cubicBezTo>
                      <a:pt x="1877309" y="262019"/>
                      <a:pt x="1871359" y="276385"/>
                      <a:pt x="1860767" y="286977"/>
                    </a:cubicBezTo>
                    <a:cubicBezTo>
                      <a:pt x="1850175" y="297569"/>
                      <a:pt x="1835809" y="303520"/>
                      <a:pt x="1820830" y="303520"/>
                    </a:cubicBezTo>
                    <a:lnTo>
                      <a:pt x="56479" y="303520"/>
                    </a:lnTo>
                    <a:cubicBezTo>
                      <a:pt x="41500" y="303520"/>
                      <a:pt x="27134" y="297569"/>
                      <a:pt x="16542" y="286977"/>
                    </a:cubicBezTo>
                    <a:cubicBezTo>
                      <a:pt x="5950" y="276385"/>
                      <a:pt x="0" y="262019"/>
                      <a:pt x="0" y="247040"/>
                    </a:cubicBezTo>
                    <a:lnTo>
                      <a:pt x="0" y="56479"/>
                    </a:lnTo>
                    <a:cubicBezTo>
                      <a:pt x="0" y="41500"/>
                      <a:pt x="5950" y="27134"/>
                      <a:pt x="16542" y="16542"/>
                    </a:cubicBezTo>
                    <a:cubicBezTo>
                      <a:pt x="27134" y="5950"/>
                      <a:pt x="41500" y="0"/>
                      <a:pt x="56479"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11" name="TextBox 11"/>
              <p:cNvSpPr txBox="1"/>
              <p:nvPr/>
            </p:nvSpPr>
            <p:spPr>
              <a:xfrm>
                <a:off x="0" y="-47625"/>
                <a:ext cx="1877309" cy="351145"/>
              </a:xfrm>
              <a:prstGeom prst="rect">
                <a:avLst/>
              </a:prstGeom>
            </p:spPr>
            <p:txBody>
              <a:bodyPr lIns="50800" tIns="50800" rIns="50800" bIns="50800" rtlCol="0" anchor="ctr"/>
              <a:lstStyle/>
              <a:p>
                <a:pPr marL="0" lvl="0" indent="0" algn="ctr">
                  <a:lnSpc>
                    <a:spcPts val="3219"/>
                  </a:lnSpc>
                  <a:spcBef>
                    <a:spcPct val="0"/>
                  </a:spcBef>
                </a:pPr>
                <a:r>
                  <a:rPr lang="en-US" sz="2299" b="1">
                    <a:solidFill>
                      <a:srgbClr val="393636"/>
                    </a:solidFill>
                    <a:latin typeface="Aileron Bold"/>
                    <a:ea typeface="Aileron Bold"/>
                    <a:cs typeface="Aileron Bold"/>
                    <a:sym typeface="Aileron Bold"/>
                  </a:rPr>
                  <a:t>OBJECTIVES</a:t>
                </a:r>
              </a:p>
            </p:txBody>
          </p:sp>
        </p:grpSp>
        <p:sp>
          <p:nvSpPr>
            <p:cNvPr id="12" name="TextBox 12"/>
            <p:cNvSpPr txBox="1"/>
            <p:nvPr/>
          </p:nvSpPr>
          <p:spPr>
            <a:xfrm>
              <a:off x="0" y="2039309"/>
              <a:ext cx="9471454" cy="1685925"/>
            </a:xfrm>
            <a:prstGeom prst="rect">
              <a:avLst/>
            </a:prstGeom>
          </p:spPr>
          <p:txBody>
            <a:bodyPr lIns="0" tIns="0" rIns="0" bIns="0" rtlCol="0" anchor="t">
              <a:spAutoFit/>
            </a:bodyPr>
            <a:lstStyle/>
            <a:p>
              <a:pPr marL="453393" lvl="1" indent="-226697" algn="l">
                <a:lnSpc>
                  <a:spcPts val="2520"/>
                </a:lnSpc>
                <a:buFont typeface="Arial"/>
                <a:buChar char="•"/>
              </a:pPr>
              <a:r>
                <a:rPr lang="en-US" sz="2100">
                  <a:solidFill>
                    <a:srgbClr val="393636"/>
                  </a:solidFill>
                  <a:latin typeface="Aileron"/>
                  <a:ea typeface="Aileron"/>
                  <a:cs typeface="Aileron"/>
                  <a:sym typeface="Aileron"/>
                </a:rPr>
                <a:t>              </a:t>
              </a:r>
            </a:p>
            <a:p>
              <a:pPr algn="l">
                <a:lnSpc>
                  <a:spcPts val="2520"/>
                </a:lnSpc>
              </a:pPr>
              <a:endParaRPr lang="en-US" sz="2100">
                <a:solidFill>
                  <a:srgbClr val="393636"/>
                </a:solidFill>
                <a:latin typeface="Aileron"/>
                <a:ea typeface="Aileron"/>
                <a:cs typeface="Aileron"/>
                <a:sym typeface="Aileron"/>
              </a:endParaRPr>
            </a:p>
            <a:p>
              <a:pPr algn="l">
                <a:lnSpc>
                  <a:spcPts val="2520"/>
                </a:lnSpc>
              </a:pPr>
              <a:endParaRPr lang="en-US" sz="2100">
                <a:solidFill>
                  <a:srgbClr val="393636"/>
                </a:solidFill>
                <a:latin typeface="Aileron"/>
                <a:ea typeface="Aileron"/>
                <a:cs typeface="Aileron"/>
                <a:sym typeface="Aileron"/>
              </a:endParaRPr>
            </a:p>
            <a:p>
              <a:pPr marL="453393" lvl="1" indent="-226697" algn="l">
                <a:lnSpc>
                  <a:spcPts val="2520"/>
                </a:lnSpc>
                <a:buFont typeface="Arial"/>
                <a:buChar char="•"/>
              </a:pPr>
              <a:r>
                <a:rPr lang="en-US" sz="2100">
                  <a:solidFill>
                    <a:srgbClr val="393636"/>
                  </a:solidFill>
                  <a:latin typeface="Aileron"/>
                  <a:ea typeface="Aileron"/>
                  <a:cs typeface="Aileron"/>
                  <a:sym typeface="Aileron"/>
                </a:rPr>
                <a:t>              </a:t>
              </a:r>
            </a:p>
          </p:txBody>
        </p:sp>
      </p:grpSp>
      <p:grpSp>
        <p:nvGrpSpPr>
          <p:cNvPr id="13" name="Group 13"/>
          <p:cNvGrpSpPr/>
          <p:nvPr/>
        </p:nvGrpSpPr>
        <p:grpSpPr>
          <a:xfrm>
            <a:off x="13108946" y="2908718"/>
            <a:ext cx="4272529" cy="2479601"/>
            <a:chOff x="0" y="0"/>
            <a:chExt cx="5696705" cy="3306134"/>
          </a:xfrm>
        </p:grpSpPr>
        <p:grpSp>
          <p:nvGrpSpPr>
            <p:cNvPr id="14" name="Group 14"/>
            <p:cNvGrpSpPr/>
            <p:nvPr/>
          </p:nvGrpSpPr>
          <p:grpSpPr>
            <a:xfrm>
              <a:off x="34340" y="0"/>
              <a:ext cx="5662365" cy="1536568"/>
              <a:chOff x="0" y="0"/>
              <a:chExt cx="1118492" cy="303520"/>
            </a:xfrm>
          </p:grpSpPr>
          <p:sp>
            <p:nvSpPr>
              <p:cNvPr id="15" name="Freeform 15"/>
              <p:cNvSpPr/>
              <p:nvPr/>
            </p:nvSpPr>
            <p:spPr>
              <a:xfrm>
                <a:off x="0" y="0"/>
                <a:ext cx="1118492" cy="303520"/>
              </a:xfrm>
              <a:custGeom>
                <a:avLst/>
                <a:gdLst/>
                <a:ahLst/>
                <a:cxnLst/>
                <a:rect l="l" t="t" r="r" b="b"/>
                <a:pathLst>
                  <a:path w="1118492" h="303520">
                    <a:moveTo>
                      <a:pt x="94797" y="0"/>
                    </a:moveTo>
                    <a:lnTo>
                      <a:pt x="1023695" y="0"/>
                    </a:lnTo>
                    <a:cubicBezTo>
                      <a:pt x="1048837" y="0"/>
                      <a:pt x="1072949" y="9987"/>
                      <a:pt x="1090727" y="27765"/>
                    </a:cubicBezTo>
                    <a:cubicBezTo>
                      <a:pt x="1108504" y="45543"/>
                      <a:pt x="1118492" y="69655"/>
                      <a:pt x="1118492" y="94797"/>
                    </a:cubicBezTo>
                    <a:lnTo>
                      <a:pt x="1118492" y="208723"/>
                    </a:lnTo>
                    <a:cubicBezTo>
                      <a:pt x="1118492" y="261078"/>
                      <a:pt x="1076050" y="303520"/>
                      <a:pt x="1023695" y="303520"/>
                    </a:cubicBezTo>
                    <a:lnTo>
                      <a:pt x="94797" y="303520"/>
                    </a:lnTo>
                    <a:cubicBezTo>
                      <a:pt x="42442" y="303520"/>
                      <a:pt x="0" y="261078"/>
                      <a:pt x="0" y="208723"/>
                    </a:cubicBezTo>
                    <a:lnTo>
                      <a:pt x="0" y="94797"/>
                    </a:lnTo>
                    <a:cubicBezTo>
                      <a:pt x="0" y="42442"/>
                      <a:pt x="42442" y="0"/>
                      <a:pt x="94797"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16" name="TextBox 16"/>
              <p:cNvSpPr txBox="1"/>
              <p:nvPr/>
            </p:nvSpPr>
            <p:spPr>
              <a:xfrm>
                <a:off x="0" y="-47625"/>
                <a:ext cx="1118492" cy="351145"/>
              </a:xfrm>
              <a:prstGeom prst="rect">
                <a:avLst/>
              </a:prstGeom>
            </p:spPr>
            <p:txBody>
              <a:bodyPr lIns="50800" tIns="50800" rIns="50800" bIns="50800" rtlCol="0" anchor="ctr"/>
              <a:lstStyle/>
              <a:p>
                <a:pPr marL="0" lvl="0" indent="0" algn="ctr">
                  <a:lnSpc>
                    <a:spcPts val="3219"/>
                  </a:lnSpc>
                  <a:spcBef>
                    <a:spcPct val="0"/>
                  </a:spcBef>
                </a:pPr>
                <a:r>
                  <a:rPr lang="en-US" sz="2299" b="1">
                    <a:solidFill>
                      <a:srgbClr val="393636"/>
                    </a:solidFill>
                    <a:latin typeface="Aileron Bold"/>
                    <a:ea typeface="Aileron Bold"/>
                    <a:cs typeface="Aileron Bold"/>
                    <a:sym typeface="Aileron Bold"/>
                  </a:rPr>
                  <a:t>STRATEGY</a:t>
                </a:r>
              </a:p>
            </p:txBody>
          </p:sp>
        </p:grpSp>
        <p:sp>
          <p:nvSpPr>
            <p:cNvPr id="17" name="TextBox 17"/>
            <p:cNvSpPr txBox="1"/>
            <p:nvPr/>
          </p:nvSpPr>
          <p:spPr>
            <a:xfrm>
              <a:off x="0" y="2039309"/>
              <a:ext cx="5659467" cy="1266825"/>
            </a:xfrm>
            <a:prstGeom prst="rect">
              <a:avLst/>
            </a:prstGeom>
          </p:spPr>
          <p:txBody>
            <a:bodyPr lIns="0" tIns="0" rIns="0" bIns="0" rtlCol="0" anchor="t">
              <a:spAutoFit/>
            </a:bodyPr>
            <a:lstStyle/>
            <a:p>
              <a:pPr algn="ctr">
                <a:lnSpc>
                  <a:spcPts val="2520"/>
                </a:lnSpc>
              </a:pPr>
              <a:r>
                <a:rPr lang="en-US" sz="2100">
                  <a:solidFill>
                    <a:srgbClr val="393636"/>
                  </a:solidFill>
                  <a:latin typeface="Aileron"/>
                  <a:ea typeface="Aileron"/>
                  <a:cs typeface="Aileron"/>
                  <a:sym typeface="Aileron"/>
                </a:rPr>
                <a:t>Modernize branding, improve search visibility, engage community via digital</a:t>
              </a:r>
            </a:p>
          </p:txBody>
        </p:sp>
      </p:grpSp>
      <p:sp>
        <p:nvSpPr>
          <p:cNvPr id="18" name="AutoShape 18"/>
          <p:cNvSpPr/>
          <p:nvPr/>
        </p:nvSpPr>
        <p:spPr>
          <a:xfrm>
            <a:off x="774811" y="6778834"/>
            <a:ext cx="16972802" cy="0"/>
          </a:xfrm>
          <a:prstGeom prst="line">
            <a:avLst/>
          </a:prstGeom>
          <a:ln w="38100" cap="flat">
            <a:solidFill>
              <a:srgbClr val="000000"/>
            </a:solidFill>
            <a:prstDash val="solid"/>
            <a:headEnd type="diamond" w="lg" len="lg"/>
            <a:tailEnd type="diamond" w="lg" len="lg"/>
          </a:ln>
        </p:spPr>
        <p:txBody>
          <a:bodyPr/>
          <a:lstStyle/>
          <a:p>
            <a:endParaRPr lang="en-US"/>
          </a:p>
        </p:txBody>
      </p:sp>
      <p:grpSp>
        <p:nvGrpSpPr>
          <p:cNvPr id="19" name="Group 19"/>
          <p:cNvGrpSpPr/>
          <p:nvPr/>
        </p:nvGrpSpPr>
        <p:grpSpPr>
          <a:xfrm>
            <a:off x="848615" y="6855034"/>
            <a:ext cx="3602158" cy="2165276"/>
            <a:chOff x="0" y="0"/>
            <a:chExt cx="4802877" cy="2887034"/>
          </a:xfrm>
        </p:grpSpPr>
        <p:sp>
          <p:nvSpPr>
            <p:cNvPr id="20" name="TextBox 20"/>
            <p:cNvSpPr txBox="1"/>
            <p:nvPr/>
          </p:nvSpPr>
          <p:spPr>
            <a:xfrm>
              <a:off x="0" y="2039309"/>
              <a:ext cx="4802877" cy="847725"/>
            </a:xfrm>
            <a:prstGeom prst="rect">
              <a:avLst/>
            </a:prstGeom>
          </p:spPr>
          <p:txBody>
            <a:bodyPr lIns="0" tIns="0" rIns="0" bIns="0" rtlCol="0" anchor="t">
              <a:spAutoFit/>
            </a:bodyPr>
            <a:lstStyle/>
            <a:p>
              <a:pPr algn="ctr">
                <a:lnSpc>
                  <a:spcPts val="2520"/>
                </a:lnSpc>
              </a:pPr>
              <a:r>
                <a:rPr lang="en-US" sz="2100">
                  <a:solidFill>
                    <a:srgbClr val="393636"/>
                  </a:solidFill>
                  <a:latin typeface="Aileron"/>
                  <a:ea typeface="Aileron"/>
                  <a:cs typeface="Aileron"/>
                  <a:sym typeface="Aileron"/>
                </a:rPr>
                <a:t>Retain current customers and attact new customers</a:t>
              </a:r>
            </a:p>
          </p:txBody>
        </p:sp>
        <p:grpSp>
          <p:nvGrpSpPr>
            <p:cNvPr id="21" name="Group 21"/>
            <p:cNvGrpSpPr/>
            <p:nvPr/>
          </p:nvGrpSpPr>
          <p:grpSpPr>
            <a:xfrm>
              <a:off x="0" y="0"/>
              <a:ext cx="4802877" cy="1536568"/>
              <a:chOff x="0" y="0"/>
              <a:chExt cx="948716" cy="303520"/>
            </a:xfrm>
          </p:grpSpPr>
          <p:sp>
            <p:nvSpPr>
              <p:cNvPr id="22" name="Freeform 22"/>
              <p:cNvSpPr/>
              <p:nvPr/>
            </p:nvSpPr>
            <p:spPr>
              <a:xfrm>
                <a:off x="0" y="0"/>
                <a:ext cx="948717" cy="303520"/>
              </a:xfrm>
              <a:custGeom>
                <a:avLst/>
                <a:gdLst/>
                <a:ahLst/>
                <a:cxnLst/>
                <a:rect l="l" t="t" r="r" b="b"/>
                <a:pathLst>
                  <a:path w="948717" h="303520">
                    <a:moveTo>
                      <a:pt x="111761" y="0"/>
                    </a:moveTo>
                    <a:lnTo>
                      <a:pt x="836956" y="0"/>
                    </a:lnTo>
                    <a:cubicBezTo>
                      <a:pt x="866597" y="0"/>
                      <a:pt x="895023" y="11775"/>
                      <a:pt x="915983" y="32734"/>
                    </a:cubicBezTo>
                    <a:cubicBezTo>
                      <a:pt x="936942" y="53693"/>
                      <a:pt x="948717" y="82120"/>
                      <a:pt x="948717" y="111761"/>
                    </a:cubicBezTo>
                    <a:lnTo>
                      <a:pt x="948717" y="191759"/>
                    </a:lnTo>
                    <a:cubicBezTo>
                      <a:pt x="948717" y="221400"/>
                      <a:pt x="936942" y="249826"/>
                      <a:pt x="915983" y="270786"/>
                    </a:cubicBezTo>
                    <a:cubicBezTo>
                      <a:pt x="895023" y="291745"/>
                      <a:pt x="866597" y="303520"/>
                      <a:pt x="836956" y="303520"/>
                    </a:cubicBezTo>
                    <a:lnTo>
                      <a:pt x="111761" y="303520"/>
                    </a:lnTo>
                    <a:cubicBezTo>
                      <a:pt x="82120" y="303520"/>
                      <a:pt x="53693" y="291745"/>
                      <a:pt x="32734" y="270786"/>
                    </a:cubicBezTo>
                    <a:cubicBezTo>
                      <a:pt x="11775" y="249826"/>
                      <a:pt x="0" y="221400"/>
                      <a:pt x="0" y="191759"/>
                    </a:cubicBezTo>
                    <a:lnTo>
                      <a:pt x="0" y="111761"/>
                    </a:lnTo>
                    <a:cubicBezTo>
                      <a:pt x="0" y="82120"/>
                      <a:pt x="11775" y="53693"/>
                      <a:pt x="32734" y="32734"/>
                    </a:cubicBezTo>
                    <a:cubicBezTo>
                      <a:pt x="53693" y="11775"/>
                      <a:pt x="82120" y="0"/>
                      <a:pt x="111761"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23" name="TextBox 23"/>
              <p:cNvSpPr txBox="1"/>
              <p:nvPr/>
            </p:nvSpPr>
            <p:spPr>
              <a:xfrm>
                <a:off x="0" y="-47625"/>
                <a:ext cx="948716" cy="351145"/>
              </a:xfrm>
              <a:prstGeom prst="rect">
                <a:avLst/>
              </a:prstGeom>
            </p:spPr>
            <p:txBody>
              <a:bodyPr lIns="50800" tIns="50800" rIns="50800" bIns="50800" rtlCol="0" anchor="ctr"/>
              <a:lstStyle/>
              <a:p>
                <a:pPr algn="ctr">
                  <a:lnSpc>
                    <a:spcPts val="3219"/>
                  </a:lnSpc>
                </a:pPr>
                <a:r>
                  <a:rPr lang="en-US" sz="2299" b="1">
                    <a:solidFill>
                      <a:srgbClr val="393636"/>
                    </a:solidFill>
                    <a:latin typeface="Aileron Bold"/>
                    <a:ea typeface="Aileron Bold"/>
                    <a:cs typeface="Aileron Bold"/>
                    <a:sym typeface="Aileron Bold"/>
                  </a:rPr>
                  <a:t>GOALS</a:t>
                </a:r>
              </a:p>
            </p:txBody>
          </p:sp>
        </p:grpSp>
      </p:grpSp>
      <p:grpSp>
        <p:nvGrpSpPr>
          <p:cNvPr id="24" name="Group 24"/>
          <p:cNvGrpSpPr/>
          <p:nvPr/>
        </p:nvGrpSpPr>
        <p:grpSpPr>
          <a:xfrm>
            <a:off x="5268063" y="6855034"/>
            <a:ext cx="7023592" cy="2793926"/>
            <a:chOff x="0" y="0"/>
            <a:chExt cx="9364790" cy="3725234"/>
          </a:xfrm>
        </p:grpSpPr>
        <p:grpSp>
          <p:nvGrpSpPr>
            <p:cNvPr id="25" name="Group 25"/>
            <p:cNvGrpSpPr/>
            <p:nvPr/>
          </p:nvGrpSpPr>
          <p:grpSpPr>
            <a:xfrm>
              <a:off x="0" y="0"/>
              <a:ext cx="9364790" cy="1536568"/>
              <a:chOff x="0" y="0"/>
              <a:chExt cx="1849835" cy="303520"/>
            </a:xfrm>
          </p:grpSpPr>
          <p:sp>
            <p:nvSpPr>
              <p:cNvPr id="26" name="Freeform 26"/>
              <p:cNvSpPr/>
              <p:nvPr/>
            </p:nvSpPr>
            <p:spPr>
              <a:xfrm>
                <a:off x="0" y="0"/>
                <a:ext cx="1849835" cy="303520"/>
              </a:xfrm>
              <a:custGeom>
                <a:avLst/>
                <a:gdLst/>
                <a:ahLst/>
                <a:cxnLst/>
                <a:rect l="l" t="t" r="r" b="b"/>
                <a:pathLst>
                  <a:path w="1849835" h="303520">
                    <a:moveTo>
                      <a:pt x="57318" y="0"/>
                    </a:moveTo>
                    <a:lnTo>
                      <a:pt x="1792517" y="0"/>
                    </a:lnTo>
                    <a:cubicBezTo>
                      <a:pt x="1807719" y="0"/>
                      <a:pt x="1822298" y="6039"/>
                      <a:pt x="1833047" y="16788"/>
                    </a:cubicBezTo>
                    <a:cubicBezTo>
                      <a:pt x="1843796" y="27537"/>
                      <a:pt x="1849835" y="42116"/>
                      <a:pt x="1849835" y="57318"/>
                    </a:cubicBezTo>
                    <a:lnTo>
                      <a:pt x="1849835" y="246201"/>
                    </a:lnTo>
                    <a:cubicBezTo>
                      <a:pt x="1849835" y="277857"/>
                      <a:pt x="1824173" y="303520"/>
                      <a:pt x="1792517" y="303520"/>
                    </a:cubicBezTo>
                    <a:lnTo>
                      <a:pt x="57318" y="303520"/>
                    </a:lnTo>
                    <a:cubicBezTo>
                      <a:pt x="25662" y="303520"/>
                      <a:pt x="0" y="277857"/>
                      <a:pt x="0" y="246201"/>
                    </a:cubicBezTo>
                    <a:lnTo>
                      <a:pt x="0" y="57318"/>
                    </a:lnTo>
                    <a:cubicBezTo>
                      <a:pt x="0" y="25662"/>
                      <a:pt x="25662" y="0"/>
                      <a:pt x="57318"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27" name="TextBox 27"/>
              <p:cNvSpPr txBox="1"/>
              <p:nvPr/>
            </p:nvSpPr>
            <p:spPr>
              <a:xfrm>
                <a:off x="0" y="-47625"/>
                <a:ext cx="1849835" cy="351145"/>
              </a:xfrm>
              <a:prstGeom prst="rect">
                <a:avLst/>
              </a:prstGeom>
            </p:spPr>
            <p:txBody>
              <a:bodyPr lIns="50800" tIns="50800" rIns="50800" bIns="50800" rtlCol="0" anchor="ctr"/>
              <a:lstStyle/>
              <a:p>
                <a:pPr marL="0" lvl="0" indent="0" algn="ctr">
                  <a:lnSpc>
                    <a:spcPts val="3219"/>
                  </a:lnSpc>
                  <a:spcBef>
                    <a:spcPct val="0"/>
                  </a:spcBef>
                </a:pPr>
                <a:r>
                  <a:rPr lang="en-US" sz="2299" b="1">
                    <a:solidFill>
                      <a:srgbClr val="393636"/>
                    </a:solidFill>
                    <a:latin typeface="Aileron Bold"/>
                    <a:ea typeface="Aileron Bold"/>
                    <a:cs typeface="Aileron Bold"/>
                    <a:sym typeface="Aileron Bold"/>
                  </a:rPr>
                  <a:t>OBJECTIVES</a:t>
                </a:r>
              </a:p>
            </p:txBody>
          </p:sp>
        </p:grpSp>
        <p:sp>
          <p:nvSpPr>
            <p:cNvPr id="28" name="TextBox 28"/>
            <p:cNvSpPr txBox="1"/>
            <p:nvPr/>
          </p:nvSpPr>
          <p:spPr>
            <a:xfrm>
              <a:off x="0" y="2039309"/>
              <a:ext cx="9332838" cy="1685925"/>
            </a:xfrm>
            <a:prstGeom prst="rect">
              <a:avLst/>
            </a:prstGeom>
          </p:spPr>
          <p:txBody>
            <a:bodyPr lIns="0" tIns="0" rIns="0" bIns="0" rtlCol="0" anchor="t">
              <a:spAutoFit/>
            </a:bodyPr>
            <a:lstStyle/>
            <a:p>
              <a:pPr marL="453393" lvl="1" indent="-226697" algn="l">
                <a:lnSpc>
                  <a:spcPts val="2520"/>
                </a:lnSpc>
                <a:buFont typeface="Arial"/>
                <a:buChar char="•"/>
              </a:pPr>
              <a:endParaRPr/>
            </a:p>
            <a:p>
              <a:pPr algn="l">
                <a:lnSpc>
                  <a:spcPts val="2520"/>
                </a:lnSpc>
              </a:pPr>
              <a:endParaRPr/>
            </a:p>
            <a:p>
              <a:pPr algn="l">
                <a:lnSpc>
                  <a:spcPts val="2520"/>
                </a:lnSpc>
              </a:pPr>
              <a:endParaRPr/>
            </a:p>
            <a:p>
              <a:pPr marL="453393" lvl="1" indent="-226697" algn="l">
                <a:lnSpc>
                  <a:spcPts val="2520"/>
                </a:lnSpc>
                <a:buFont typeface="Arial"/>
                <a:buChar char="•"/>
              </a:pPr>
              <a:r>
                <a:rPr lang="en-US" sz="2100">
                  <a:solidFill>
                    <a:srgbClr val="393636"/>
                  </a:solidFill>
                  <a:latin typeface="Aileron"/>
                  <a:ea typeface="Aileron"/>
                  <a:cs typeface="Aileron"/>
                  <a:sym typeface="Aileron"/>
                </a:rPr>
                <a:t>               </a:t>
              </a:r>
            </a:p>
          </p:txBody>
        </p:sp>
      </p:grpSp>
      <p:grpSp>
        <p:nvGrpSpPr>
          <p:cNvPr id="29" name="Group 29"/>
          <p:cNvGrpSpPr/>
          <p:nvPr/>
        </p:nvGrpSpPr>
        <p:grpSpPr>
          <a:xfrm>
            <a:off x="13108946" y="6902794"/>
            <a:ext cx="4272529" cy="2793926"/>
            <a:chOff x="0" y="0"/>
            <a:chExt cx="5696705" cy="3725234"/>
          </a:xfrm>
        </p:grpSpPr>
        <p:grpSp>
          <p:nvGrpSpPr>
            <p:cNvPr id="30" name="Group 30"/>
            <p:cNvGrpSpPr/>
            <p:nvPr/>
          </p:nvGrpSpPr>
          <p:grpSpPr>
            <a:xfrm>
              <a:off x="34340" y="0"/>
              <a:ext cx="5662365" cy="1536568"/>
              <a:chOff x="0" y="0"/>
              <a:chExt cx="1118492" cy="303520"/>
            </a:xfrm>
          </p:grpSpPr>
          <p:sp>
            <p:nvSpPr>
              <p:cNvPr id="31" name="Freeform 31"/>
              <p:cNvSpPr/>
              <p:nvPr/>
            </p:nvSpPr>
            <p:spPr>
              <a:xfrm>
                <a:off x="0" y="0"/>
                <a:ext cx="1118492" cy="303520"/>
              </a:xfrm>
              <a:custGeom>
                <a:avLst/>
                <a:gdLst/>
                <a:ahLst/>
                <a:cxnLst/>
                <a:rect l="l" t="t" r="r" b="b"/>
                <a:pathLst>
                  <a:path w="1118492" h="303520">
                    <a:moveTo>
                      <a:pt x="94797" y="0"/>
                    </a:moveTo>
                    <a:lnTo>
                      <a:pt x="1023695" y="0"/>
                    </a:lnTo>
                    <a:cubicBezTo>
                      <a:pt x="1048837" y="0"/>
                      <a:pt x="1072949" y="9987"/>
                      <a:pt x="1090727" y="27765"/>
                    </a:cubicBezTo>
                    <a:cubicBezTo>
                      <a:pt x="1108504" y="45543"/>
                      <a:pt x="1118492" y="69655"/>
                      <a:pt x="1118492" y="94797"/>
                    </a:cubicBezTo>
                    <a:lnTo>
                      <a:pt x="1118492" y="208723"/>
                    </a:lnTo>
                    <a:cubicBezTo>
                      <a:pt x="1118492" y="261078"/>
                      <a:pt x="1076050" y="303520"/>
                      <a:pt x="1023695" y="303520"/>
                    </a:cubicBezTo>
                    <a:lnTo>
                      <a:pt x="94797" y="303520"/>
                    </a:lnTo>
                    <a:cubicBezTo>
                      <a:pt x="42442" y="303520"/>
                      <a:pt x="0" y="261078"/>
                      <a:pt x="0" y="208723"/>
                    </a:cubicBezTo>
                    <a:lnTo>
                      <a:pt x="0" y="94797"/>
                    </a:lnTo>
                    <a:cubicBezTo>
                      <a:pt x="0" y="42442"/>
                      <a:pt x="42442" y="0"/>
                      <a:pt x="94797"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32" name="TextBox 32"/>
              <p:cNvSpPr txBox="1"/>
              <p:nvPr/>
            </p:nvSpPr>
            <p:spPr>
              <a:xfrm>
                <a:off x="0" y="-47625"/>
                <a:ext cx="1118492" cy="351145"/>
              </a:xfrm>
              <a:prstGeom prst="rect">
                <a:avLst/>
              </a:prstGeom>
            </p:spPr>
            <p:txBody>
              <a:bodyPr lIns="50800" tIns="50800" rIns="50800" bIns="50800" rtlCol="0" anchor="ctr"/>
              <a:lstStyle/>
              <a:p>
                <a:pPr marL="0" lvl="0" indent="0" algn="ctr">
                  <a:lnSpc>
                    <a:spcPts val="3219"/>
                  </a:lnSpc>
                  <a:spcBef>
                    <a:spcPct val="0"/>
                  </a:spcBef>
                </a:pPr>
                <a:r>
                  <a:rPr lang="en-US" sz="2299" b="1">
                    <a:solidFill>
                      <a:srgbClr val="393636"/>
                    </a:solidFill>
                    <a:latin typeface="Aileron Bold"/>
                    <a:ea typeface="Aileron Bold"/>
                    <a:cs typeface="Aileron Bold"/>
                    <a:sym typeface="Aileron Bold"/>
                  </a:rPr>
                  <a:t>STRATEGY</a:t>
                </a:r>
              </a:p>
            </p:txBody>
          </p:sp>
        </p:grpSp>
        <p:sp>
          <p:nvSpPr>
            <p:cNvPr id="33" name="TextBox 33"/>
            <p:cNvSpPr txBox="1"/>
            <p:nvPr/>
          </p:nvSpPr>
          <p:spPr>
            <a:xfrm>
              <a:off x="0" y="2039309"/>
              <a:ext cx="5659467" cy="1685925"/>
            </a:xfrm>
            <a:prstGeom prst="rect">
              <a:avLst/>
            </a:prstGeom>
          </p:spPr>
          <p:txBody>
            <a:bodyPr lIns="0" tIns="0" rIns="0" bIns="0" rtlCol="0" anchor="t">
              <a:spAutoFit/>
            </a:bodyPr>
            <a:lstStyle/>
            <a:p>
              <a:pPr algn="ctr">
                <a:lnSpc>
                  <a:spcPts val="2520"/>
                </a:lnSpc>
              </a:pPr>
              <a:r>
                <a:rPr lang="en-US" sz="2100">
                  <a:solidFill>
                    <a:srgbClr val="393636"/>
                  </a:solidFill>
                  <a:latin typeface="Aileron"/>
                  <a:ea typeface="Aileron"/>
                  <a:cs typeface="Aileron"/>
                  <a:sym typeface="Aileron"/>
                </a:rPr>
                <a:t>Use engaging digital content and personalized emails to attract and retain younger, tech-savvy clients.</a:t>
              </a:r>
            </a:p>
            <a:p>
              <a:pPr algn="l">
                <a:lnSpc>
                  <a:spcPts val="2520"/>
                </a:lnSpc>
              </a:pPr>
              <a:endParaRPr lang="en-US" sz="2100">
                <a:solidFill>
                  <a:srgbClr val="393636"/>
                </a:solidFill>
                <a:latin typeface="Aileron"/>
                <a:ea typeface="Aileron"/>
                <a:cs typeface="Aileron"/>
                <a:sym typeface="Aileron"/>
              </a:endParaRPr>
            </a:p>
          </p:txBody>
        </p:sp>
      </p:grpSp>
      <p:sp>
        <p:nvSpPr>
          <p:cNvPr id="34" name="Freeform 34"/>
          <p:cNvSpPr/>
          <p:nvPr/>
        </p:nvSpPr>
        <p:spPr>
          <a:xfrm>
            <a:off x="1616491" y="5130148"/>
            <a:ext cx="1765632" cy="1392642"/>
          </a:xfrm>
          <a:custGeom>
            <a:avLst/>
            <a:gdLst/>
            <a:ahLst/>
            <a:cxnLst/>
            <a:rect l="l" t="t" r="r" b="b"/>
            <a:pathLst>
              <a:path w="1765632" h="1392642">
                <a:moveTo>
                  <a:pt x="0" y="0"/>
                </a:moveTo>
                <a:lnTo>
                  <a:pt x="1765632" y="0"/>
                </a:lnTo>
                <a:lnTo>
                  <a:pt x="1765632" y="1392642"/>
                </a:lnTo>
                <a:lnTo>
                  <a:pt x="0" y="1392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Freeform 35"/>
          <p:cNvSpPr/>
          <p:nvPr/>
        </p:nvSpPr>
        <p:spPr>
          <a:xfrm>
            <a:off x="5814747" y="4438086"/>
            <a:ext cx="635908" cy="635908"/>
          </a:xfrm>
          <a:custGeom>
            <a:avLst/>
            <a:gdLst/>
            <a:ahLst/>
            <a:cxnLst/>
            <a:rect l="l" t="t" r="r" b="b"/>
            <a:pathLst>
              <a:path w="635908" h="635908">
                <a:moveTo>
                  <a:pt x="0" y="0"/>
                </a:moveTo>
                <a:lnTo>
                  <a:pt x="635908" y="0"/>
                </a:lnTo>
                <a:lnTo>
                  <a:pt x="635908" y="635908"/>
                </a:lnTo>
                <a:lnTo>
                  <a:pt x="0" y="63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5814747" y="5391948"/>
            <a:ext cx="635908" cy="635908"/>
          </a:xfrm>
          <a:custGeom>
            <a:avLst/>
            <a:gdLst/>
            <a:ahLst/>
            <a:cxnLst/>
            <a:rect l="l" t="t" r="r" b="b"/>
            <a:pathLst>
              <a:path w="635908" h="635908">
                <a:moveTo>
                  <a:pt x="0" y="0"/>
                </a:moveTo>
                <a:lnTo>
                  <a:pt x="635908" y="0"/>
                </a:lnTo>
                <a:lnTo>
                  <a:pt x="635908" y="635908"/>
                </a:lnTo>
                <a:lnTo>
                  <a:pt x="0" y="63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726152" y="9077460"/>
            <a:ext cx="1546310" cy="933585"/>
          </a:xfrm>
          <a:custGeom>
            <a:avLst/>
            <a:gdLst/>
            <a:ahLst/>
            <a:cxnLst/>
            <a:rect l="l" t="t" r="r" b="b"/>
            <a:pathLst>
              <a:path w="1546310" h="933585">
                <a:moveTo>
                  <a:pt x="0" y="0"/>
                </a:moveTo>
                <a:lnTo>
                  <a:pt x="1546310" y="0"/>
                </a:lnTo>
                <a:lnTo>
                  <a:pt x="1546310" y="933585"/>
                </a:lnTo>
                <a:lnTo>
                  <a:pt x="0" y="933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5784348" y="9353134"/>
            <a:ext cx="727619" cy="645597"/>
          </a:xfrm>
          <a:custGeom>
            <a:avLst/>
            <a:gdLst/>
            <a:ahLst/>
            <a:cxnLst/>
            <a:rect l="l" t="t" r="r" b="b"/>
            <a:pathLst>
              <a:path w="727619" h="645597">
                <a:moveTo>
                  <a:pt x="0" y="0"/>
                </a:moveTo>
                <a:lnTo>
                  <a:pt x="727619" y="0"/>
                </a:lnTo>
                <a:lnTo>
                  <a:pt x="727619" y="645597"/>
                </a:lnTo>
                <a:lnTo>
                  <a:pt x="0" y="6455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9" name="Freeform 39"/>
          <p:cNvSpPr/>
          <p:nvPr/>
        </p:nvSpPr>
        <p:spPr>
          <a:xfrm>
            <a:off x="5814747" y="8270415"/>
            <a:ext cx="666821" cy="807045"/>
          </a:xfrm>
          <a:custGeom>
            <a:avLst/>
            <a:gdLst/>
            <a:ahLst/>
            <a:cxnLst/>
            <a:rect l="l" t="t" r="r" b="b"/>
            <a:pathLst>
              <a:path w="666821" h="807045">
                <a:moveTo>
                  <a:pt x="0" y="0"/>
                </a:moveTo>
                <a:lnTo>
                  <a:pt x="666821" y="0"/>
                </a:lnTo>
                <a:lnTo>
                  <a:pt x="666821" y="807045"/>
                </a:lnTo>
                <a:lnTo>
                  <a:pt x="0" y="8070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0" name="Freeform 40"/>
          <p:cNvSpPr/>
          <p:nvPr/>
        </p:nvSpPr>
        <p:spPr>
          <a:xfrm>
            <a:off x="14331285" y="5519984"/>
            <a:ext cx="1827850" cy="1108134"/>
          </a:xfrm>
          <a:custGeom>
            <a:avLst/>
            <a:gdLst/>
            <a:ahLst/>
            <a:cxnLst/>
            <a:rect l="l" t="t" r="r" b="b"/>
            <a:pathLst>
              <a:path w="1827850" h="1108134">
                <a:moveTo>
                  <a:pt x="0" y="0"/>
                </a:moveTo>
                <a:lnTo>
                  <a:pt x="1827850" y="0"/>
                </a:lnTo>
                <a:lnTo>
                  <a:pt x="1827850" y="1108135"/>
                </a:lnTo>
                <a:lnTo>
                  <a:pt x="0" y="1108135"/>
                </a:lnTo>
                <a:lnTo>
                  <a:pt x="0" y="0"/>
                </a:lnTo>
                <a:close/>
              </a:path>
            </a:pathLst>
          </a:custGeom>
          <a:blipFill>
            <a:blip r:embed="rId13"/>
            <a:stretch>
              <a:fillRect/>
            </a:stretch>
          </a:blipFill>
        </p:spPr>
        <p:txBody>
          <a:bodyPr/>
          <a:lstStyle/>
          <a:p>
            <a:endParaRPr lang="en-US"/>
          </a:p>
        </p:txBody>
      </p:sp>
      <p:grpSp>
        <p:nvGrpSpPr>
          <p:cNvPr id="41" name="Group 41"/>
          <p:cNvGrpSpPr/>
          <p:nvPr/>
        </p:nvGrpSpPr>
        <p:grpSpPr>
          <a:xfrm rot="-10800000">
            <a:off x="-181768" y="-719282"/>
            <a:ext cx="18651536" cy="3180325"/>
            <a:chOff x="0" y="0"/>
            <a:chExt cx="4912339" cy="837617"/>
          </a:xfrm>
        </p:grpSpPr>
        <p:sp>
          <p:nvSpPr>
            <p:cNvPr id="42" name="Freeform 42"/>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43" name="TextBox 43"/>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sp>
        <p:nvSpPr>
          <p:cNvPr id="44" name="TextBox 44"/>
          <p:cNvSpPr txBox="1"/>
          <p:nvPr/>
        </p:nvSpPr>
        <p:spPr>
          <a:xfrm>
            <a:off x="848615" y="787700"/>
            <a:ext cx="16311760" cy="1673344"/>
          </a:xfrm>
          <a:prstGeom prst="rect">
            <a:avLst/>
          </a:prstGeom>
        </p:spPr>
        <p:txBody>
          <a:bodyPr lIns="0" tIns="0" rIns="0" bIns="0" rtlCol="0" anchor="t">
            <a:spAutoFit/>
          </a:bodyPr>
          <a:lstStyle/>
          <a:p>
            <a:pPr algn="ctr">
              <a:lnSpc>
                <a:spcPts val="11788"/>
              </a:lnSpc>
            </a:pPr>
            <a:r>
              <a:rPr lang="en-US" sz="14553" b="1" spc="-1047">
                <a:solidFill>
                  <a:srgbClr val="FFFFFF"/>
                </a:solidFill>
                <a:latin typeface="Aileron Bold"/>
                <a:ea typeface="Aileron Bold"/>
                <a:cs typeface="Aileron Bold"/>
                <a:sym typeface="Aileron Bold"/>
              </a:rPr>
              <a:t>GOST  TABLE</a:t>
            </a:r>
          </a:p>
        </p:txBody>
      </p:sp>
      <p:sp>
        <p:nvSpPr>
          <p:cNvPr id="45" name="TextBox 45"/>
          <p:cNvSpPr txBox="1"/>
          <p:nvPr/>
        </p:nvSpPr>
        <p:spPr>
          <a:xfrm>
            <a:off x="6717066" y="4435819"/>
            <a:ext cx="5574590" cy="638175"/>
          </a:xfrm>
          <a:prstGeom prst="rect">
            <a:avLst/>
          </a:prstGeom>
        </p:spPr>
        <p:txBody>
          <a:bodyPr lIns="0" tIns="0" rIns="0" bIns="0" rtlCol="0" anchor="t">
            <a:spAutoFit/>
          </a:bodyPr>
          <a:lstStyle/>
          <a:p>
            <a:pPr algn="l">
              <a:lnSpc>
                <a:spcPts val="2523"/>
              </a:lnSpc>
            </a:pPr>
            <a:r>
              <a:rPr lang="en-US" sz="2103">
                <a:solidFill>
                  <a:srgbClr val="191919"/>
                </a:solidFill>
                <a:latin typeface="Aileron Regular"/>
                <a:ea typeface="Aileron Regular"/>
                <a:cs typeface="Aileron Regular"/>
                <a:sym typeface="Aileron Regular"/>
              </a:rPr>
              <a:t>Visitors to the website by 1,000 within 3 months</a:t>
            </a:r>
          </a:p>
        </p:txBody>
      </p:sp>
      <p:sp>
        <p:nvSpPr>
          <p:cNvPr id="46" name="TextBox 46"/>
          <p:cNvSpPr txBox="1"/>
          <p:nvPr/>
        </p:nvSpPr>
        <p:spPr>
          <a:xfrm>
            <a:off x="6717066" y="5378794"/>
            <a:ext cx="5088293" cy="638175"/>
          </a:xfrm>
          <a:prstGeom prst="rect">
            <a:avLst/>
          </a:prstGeom>
        </p:spPr>
        <p:txBody>
          <a:bodyPr lIns="0" tIns="0" rIns="0" bIns="0" rtlCol="0" anchor="t">
            <a:spAutoFit/>
          </a:bodyPr>
          <a:lstStyle/>
          <a:p>
            <a:pPr algn="l">
              <a:lnSpc>
                <a:spcPts val="2523"/>
              </a:lnSpc>
            </a:pPr>
            <a:r>
              <a:rPr lang="en-US" sz="2103">
                <a:solidFill>
                  <a:srgbClr val="191919"/>
                </a:solidFill>
                <a:latin typeface="Aileron Regular"/>
                <a:ea typeface="Aileron Regular"/>
                <a:cs typeface="Aileron Regular"/>
                <a:sym typeface="Aileron Regular"/>
              </a:rPr>
              <a:t>Followers on social media by 50% within 3 months. </a:t>
            </a:r>
          </a:p>
        </p:txBody>
      </p:sp>
      <p:sp>
        <p:nvSpPr>
          <p:cNvPr id="47" name="TextBox 47"/>
          <p:cNvSpPr txBox="1"/>
          <p:nvPr/>
        </p:nvSpPr>
        <p:spPr>
          <a:xfrm>
            <a:off x="6717066" y="8350087"/>
            <a:ext cx="5334491" cy="638175"/>
          </a:xfrm>
          <a:prstGeom prst="rect">
            <a:avLst/>
          </a:prstGeom>
        </p:spPr>
        <p:txBody>
          <a:bodyPr lIns="0" tIns="0" rIns="0" bIns="0" rtlCol="0" anchor="t">
            <a:spAutoFit/>
          </a:bodyPr>
          <a:lstStyle/>
          <a:p>
            <a:pPr algn="l">
              <a:lnSpc>
                <a:spcPts val="2523"/>
              </a:lnSpc>
            </a:pPr>
            <a:r>
              <a:rPr lang="en-US" sz="2103">
                <a:solidFill>
                  <a:srgbClr val="191919"/>
                </a:solidFill>
                <a:latin typeface="Aileron Regular"/>
                <a:ea typeface="Aileron Regular"/>
                <a:cs typeface="Aileron Regular"/>
                <a:sym typeface="Aileron Regular"/>
              </a:rPr>
              <a:t>Attract at least 100 new younger-generation (under 35) clients within 6 months.</a:t>
            </a:r>
          </a:p>
        </p:txBody>
      </p:sp>
      <p:sp>
        <p:nvSpPr>
          <p:cNvPr id="48" name="TextBox 48"/>
          <p:cNvSpPr txBox="1"/>
          <p:nvPr/>
        </p:nvSpPr>
        <p:spPr>
          <a:xfrm>
            <a:off x="6717066" y="9343609"/>
            <a:ext cx="5334491" cy="638175"/>
          </a:xfrm>
          <a:prstGeom prst="rect">
            <a:avLst/>
          </a:prstGeom>
        </p:spPr>
        <p:txBody>
          <a:bodyPr lIns="0" tIns="0" rIns="0" bIns="0" rtlCol="0" anchor="t">
            <a:spAutoFit/>
          </a:bodyPr>
          <a:lstStyle/>
          <a:p>
            <a:pPr algn="l">
              <a:lnSpc>
                <a:spcPts val="2523"/>
              </a:lnSpc>
            </a:pPr>
            <a:r>
              <a:rPr lang="en-US" sz="2103">
                <a:solidFill>
                  <a:srgbClr val="191919"/>
                </a:solidFill>
                <a:latin typeface="Aileron Regular"/>
                <a:ea typeface="Aileron Regular"/>
                <a:cs typeface="Aileron Regular"/>
                <a:sym typeface="Aileron Regular"/>
              </a:rPr>
              <a:t>Retain current clients by 20% over the next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txBody>
          <a:bodyPr/>
          <a:lstStyle/>
          <a:p>
            <a:endParaRPr lang="en-US"/>
          </a:p>
        </p:txBody>
      </p:sp>
      <p:sp>
        <p:nvSpPr>
          <p:cNvPr id="3" name="TextBox 3"/>
          <p:cNvSpPr txBox="1"/>
          <p:nvPr/>
        </p:nvSpPr>
        <p:spPr>
          <a:xfrm>
            <a:off x="962770" y="408024"/>
            <a:ext cx="16197606" cy="1431055"/>
          </a:xfrm>
          <a:prstGeom prst="rect">
            <a:avLst/>
          </a:prstGeom>
        </p:spPr>
        <p:txBody>
          <a:bodyPr lIns="0" tIns="0" rIns="0" bIns="0" rtlCol="0" anchor="t">
            <a:spAutoFit/>
          </a:bodyPr>
          <a:lstStyle/>
          <a:p>
            <a:pPr algn="ctr">
              <a:lnSpc>
                <a:spcPts val="10006"/>
              </a:lnSpc>
            </a:pPr>
            <a:r>
              <a:rPr lang="en-US" sz="12354" b="1" spc="-889">
                <a:solidFill>
                  <a:srgbClr val="393636"/>
                </a:solidFill>
                <a:latin typeface="Aileron Bold"/>
                <a:ea typeface="Aileron Bold"/>
                <a:cs typeface="Aileron Bold"/>
                <a:sym typeface="Aileron Bold"/>
              </a:rPr>
              <a:t>TACTICS</a:t>
            </a:r>
          </a:p>
        </p:txBody>
      </p:sp>
      <p:grpSp>
        <p:nvGrpSpPr>
          <p:cNvPr id="4" name="Group 4"/>
          <p:cNvGrpSpPr/>
          <p:nvPr/>
        </p:nvGrpSpPr>
        <p:grpSpPr>
          <a:xfrm>
            <a:off x="1187204" y="6509021"/>
            <a:ext cx="15973171" cy="1152426"/>
            <a:chOff x="0" y="0"/>
            <a:chExt cx="4206926" cy="303520"/>
          </a:xfrm>
        </p:grpSpPr>
        <p:sp>
          <p:nvSpPr>
            <p:cNvPr id="5" name="Freeform 5"/>
            <p:cNvSpPr/>
            <p:nvPr/>
          </p:nvSpPr>
          <p:spPr>
            <a:xfrm>
              <a:off x="0" y="0"/>
              <a:ext cx="4206926" cy="303520"/>
            </a:xfrm>
            <a:custGeom>
              <a:avLst/>
              <a:gdLst/>
              <a:ahLst/>
              <a:cxnLst/>
              <a:rect l="l" t="t" r="r" b="b"/>
              <a:pathLst>
                <a:path w="4206926" h="303520">
                  <a:moveTo>
                    <a:pt x="25204" y="0"/>
                  </a:moveTo>
                  <a:lnTo>
                    <a:pt x="4181722" y="0"/>
                  </a:lnTo>
                  <a:cubicBezTo>
                    <a:pt x="4195642" y="0"/>
                    <a:pt x="4206926" y="11284"/>
                    <a:pt x="4206926" y="25204"/>
                  </a:cubicBezTo>
                  <a:lnTo>
                    <a:pt x="4206926" y="278316"/>
                  </a:lnTo>
                  <a:cubicBezTo>
                    <a:pt x="4206926" y="292236"/>
                    <a:pt x="4195642" y="303520"/>
                    <a:pt x="4181722" y="303520"/>
                  </a:cubicBezTo>
                  <a:lnTo>
                    <a:pt x="25204" y="303520"/>
                  </a:lnTo>
                  <a:cubicBezTo>
                    <a:pt x="11284" y="303520"/>
                    <a:pt x="0" y="292236"/>
                    <a:pt x="0" y="278316"/>
                  </a:cubicBezTo>
                  <a:lnTo>
                    <a:pt x="0" y="25204"/>
                  </a:lnTo>
                  <a:cubicBezTo>
                    <a:pt x="0" y="11284"/>
                    <a:pt x="11284" y="0"/>
                    <a:pt x="25204" y="0"/>
                  </a:cubicBezTo>
                  <a:close/>
                </a:path>
              </a:pathLst>
            </a:custGeom>
            <a:solidFill>
              <a:srgbClr val="000000">
                <a:alpha val="0"/>
              </a:srgbClr>
            </a:solidFill>
            <a:ln w="47625" cap="rnd">
              <a:solidFill>
                <a:srgbClr val="393636"/>
              </a:solidFill>
              <a:prstDash val="solid"/>
              <a:round/>
            </a:ln>
          </p:spPr>
          <p:txBody>
            <a:bodyPr/>
            <a:lstStyle/>
            <a:p>
              <a:endParaRPr lang="en-US"/>
            </a:p>
          </p:txBody>
        </p:sp>
        <p:sp>
          <p:nvSpPr>
            <p:cNvPr id="6" name="TextBox 6"/>
            <p:cNvSpPr txBox="1"/>
            <p:nvPr/>
          </p:nvSpPr>
          <p:spPr>
            <a:xfrm>
              <a:off x="0" y="-47625"/>
              <a:ext cx="4206926" cy="351145"/>
            </a:xfrm>
            <a:prstGeom prst="rect">
              <a:avLst/>
            </a:prstGeom>
          </p:spPr>
          <p:txBody>
            <a:bodyPr lIns="50800" tIns="50800" rIns="50800" bIns="50800" rtlCol="0" anchor="ctr"/>
            <a:lstStyle/>
            <a:p>
              <a:pPr marL="0" lvl="0" indent="0" algn="l">
                <a:lnSpc>
                  <a:spcPts val="3219"/>
                </a:lnSpc>
                <a:spcBef>
                  <a:spcPct val="0"/>
                </a:spcBef>
              </a:pPr>
              <a:r>
                <a:rPr lang="en-US" sz="2299" b="1">
                  <a:solidFill>
                    <a:srgbClr val="393636"/>
                  </a:solidFill>
                  <a:latin typeface="Aileron Bold"/>
                  <a:ea typeface="Aileron Bold"/>
                  <a:cs typeface="Aileron Bold"/>
                  <a:sym typeface="Aileron Bold"/>
                </a:rPr>
                <a:t>OBJECTIVE: LEADS</a:t>
              </a:r>
            </a:p>
          </p:txBody>
        </p:sp>
      </p:grpSp>
      <p:sp>
        <p:nvSpPr>
          <p:cNvPr id="7" name="Freeform 7"/>
          <p:cNvSpPr/>
          <p:nvPr/>
        </p:nvSpPr>
        <p:spPr>
          <a:xfrm>
            <a:off x="14733715" y="6400509"/>
            <a:ext cx="2088509" cy="1260937"/>
          </a:xfrm>
          <a:custGeom>
            <a:avLst/>
            <a:gdLst/>
            <a:ahLst/>
            <a:cxnLst/>
            <a:rect l="l" t="t" r="r" b="b"/>
            <a:pathLst>
              <a:path w="2088509" h="1260937">
                <a:moveTo>
                  <a:pt x="0" y="0"/>
                </a:moveTo>
                <a:lnTo>
                  <a:pt x="2088509" y="0"/>
                </a:lnTo>
                <a:lnTo>
                  <a:pt x="2088509" y="1260938"/>
                </a:lnTo>
                <a:lnTo>
                  <a:pt x="0" y="12609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AutoShape 8"/>
          <p:cNvSpPr/>
          <p:nvPr/>
        </p:nvSpPr>
        <p:spPr>
          <a:xfrm>
            <a:off x="1187204" y="6188703"/>
            <a:ext cx="16072096" cy="0"/>
          </a:xfrm>
          <a:prstGeom prst="line">
            <a:avLst/>
          </a:prstGeom>
          <a:ln w="38100" cap="flat">
            <a:solidFill>
              <a:srgbClr val="000000"/>
            </a:solidFill>
            <a:prstDash val="solid"/>
            <a:headEnd type="diamond" w="lg" len="lg"/>
            <a:tailEnd type="diamond" w="lg" len="lg"/>
          </a:ln>
        </p:spPr>
        <p:txBody>
          <a:bodyPr/>
          <a:lstStyle/>
          <a:p>
            <a:endParaRPr lang="en-US"/>
          </a:p>
        </p:txBody>
      </p:sp>
      <p:grpSp>
        <p:nvGrpSpPr>
          <p:cNvPr id="9" name="Group 9"/>
          <p:cNvGrpSpPr/>
          <p:nvPr/>
        </p:nvGrpSpPr>
        <p:grpSpPr>
          <a:xfrm>
            <a:off x="1187204" y="2029579"/>
            <a:ext cx="15973171" cy="1152426"/>
            <a:chOff x="0" y="0"/>
            <a:chExt cx="4206926" cy="303520"/>
          </a:xfrm>
        </p:grpSpPr>
        <p:sp>
          <p:nvSpPr>
            <p:cNvPr id="10" name="Freeform 10"/>
            <p:cNvSpPr/>
            <p:nvPr/>
          </p:nvSpPr>
          <p:spPr>
            <a:xfrm>
              <a:off x="0" y="0"/>
              <a:ext cx="4206926" cy="303520"/>
            </a:xfrm>
            <a:custGeom>
              <a:avLst/>
              <a:gdLst/>
              <a:ahLst/>
              <a:cxnLst/>
              <a:rect l="l" t="t" r="r" b="b"/>
              <a:pathLst>
                <a:path w="4206926" h="303520">
                  <a:moveTo>
                    <a:pt x="25204" y="0"/>
                  </a:moveTo>
                  <a:lnTo>
                    <a:pt x="4181722" y="0"/>
                  </a:lnTo>
                  <a:cubicBezTo>
                    <a:pt x="4195642" y="0"/>
                    <a:pt x="4206926" y="11284"/>
                    <a:pt x="4206926" y="25204"/>
                  </a:cubicBezTo>
                  <a:lnTo>
                    <a:pt x="4206926" y="278316"/>
                  </a:lnTo>
                  <a:cubicBezTo>
                    <a:pt x="4206926" y="292236"/>
                    <a:pt x="4195642" y="303520"/>
                    <a:pt x="4181722" y="303520"/>
                  </a:cubicBezTo>
                  <a:lnTo>
                    <a:pt x="25204" y="303520"/>
                  </a:lnTo>
                  <a:cubicBezTo>
                    <a:pt x="11284" y="303520"/>
                    <a:pt x="0" y="292236"/>
                    <a:pt x="0" y="278316"/>
                  </a:cubicBezTo>
                  <a:lnTo>
                    <a:pt x="0" y="25204"/>
                  </a:lnTo>
                  <a:cubicBezTo>
                    <a:pt x="0" y="11284"/>
                    <a:pt x="11284" y="0"/>
                    <a:pt x="25204" y="0"/>
                  </a:cubicBezTo>
                  <a:close/>
                </a:path>
              </a:pathLst>
            </a:custGeom>
            <a:solidFill>
              <a:srgbClr val="000000">
                <a:alpha val="0"/>
              </a:srgbClr>
            </a:solidFill>
            <a:ln w="47625" cap="rnd">
              <a:solidFill>
                <a:srgbClr val="393636"/>
              </a:solidFill>
              <a:prstDash val="solid"/>
              <a:round/>
            </a:ln>
          </p:spPr>
          <p:txBody>
            <a:bodyPr/>
            <a:lstStyle/>
            <a:p>
              <a:endParaRPr lang="en-US"/>
            </a:p>
          </p:txBody>
        </p:sp>
        <p:sp>
          <p:nvSpPr>
            <p:cNvPr id="11" name="TextBox 11"/>
            <p:cNvSpPr txBox="1"/>
            <p:nvPr/>
          </p:nvSpPr>
          <p:spPr>
            <a:xfrm>
              <a:off x="0" y="-47625"/>
              <a:ext cx="4206926" cy="351145"/>
            </a:xfrm>
            <a:prstGeom prst="rect">
              <a:avLst/>
            </a:prstGeom>
          </p:spPr>
          <p:txBody>
            <a:bodyPr lIns="50800" tIns="50800" rIns="50800" bIns="50800" rtlCol="0" anchor="ctr"/>
            <a:lstStyle/>
            <a:p>
              <a:pPr marL="0" lvl="0" indent="0" algn="l">
                <a:lnSpc>
                  <a:spcPts val="3219"/>
                </a:lnSpc>
                <a:spcBef>
                  <a:spcPct val="0"/>
                </a:spcBef>
              </a:pPr>
              <a:r>
                <a:rPr lang="en-US" sz="2299" b="1">
                  <a:solidFill>
                    <a:srgbClr val="393636"/>
                  </a:solidFill>
                  <a:latin typeface="Aileron Bold"/>
                  <a:ea typeface="Aileron Bold"/>
                  <a:cs typeface="Aileron Bold"/>
                  <a:sym typeface="Aileron Bold"/>
                </a:rPr>
                <a:t>OBJECTIVE: VISIBILITY AND AWARENESS</a:t>
              </a:r>
            </a:p>
          </p:txBody>
        </p:sp>
      </p:grpSp>
      <p:sp>
        <p:nvSpPr>
          <p:cNvPr id="12" name="Freeform 12"/>
          <p:cNvSpPr/>
          <p:nvPr/>
        </p:nvSpPr>
        <p:spPr>
          <a:xfrm>
            <a:off x="14501515" y="1326112"/>
            <a:ext cx="2224253" cy="1754379"/>
          </a:xfrm>
          <a:custGeom>
            <a:avLst/>
            <a:gdLst/>
            <a:ahLst/>
            <a:cxnLst/>
            <a:rect l="l" t="t" r="r" b="b"/>
            <a:pathLst>
              <a:path w="2224253" h="1754379">
                <a:moveTo>
                  <a:pt x="0" y="0"/>
                </a:moveTo>
                <a:lnTo>
                  <a:pt x="2224253" y="0"/>
                </a:lnTo>
                <a:lnTo>
                  <a:pt x="2224253" y="1754380"/>
                </a:lnTo>
                <a:lnTo>
                  <a:pt x="0" y="175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3272618" y="3439180"/>
            <a:ext cx="2842233" cy="2558650"/>
            <a:chOff x="0" y="0"/>
            <a:chExt cx="3789644" cy="3411534"/>
          </a:xfrm>
        </p:grpSpPr>
        <p:sp>
          <p:nvSpPr>
            <p:cNvPr id="14" name="Freeform 14"/>
            <p:cNvSpPr/>
            <p:nvPr/>
          </p:nvSpPr>
          <p:spPr>
            <a:xfrm>
              <a:off x="667016" y="0"/>
              <a:ext cx="2455613" cy="2581459"/>
            </a:xfrm>
            <a:custGeom>
              <a:avLst/>
              <a:gdLst/>
              <a:ahLst/>
              <a:cxnLst/>
              <a:rect l="l" t="t" r="r" b="b"/>
              <a:pathLst>
                <a:path w="2455613" h="2581459">
                  <a:moveTo>
                    <a:pt x="0" y="0"/>
                  </a:moveTo>
                  <a:lnTo>
                    <a:pt x="2455612" y="0"/>
                  </a:lnTo>
                  <a:lnTo>
                    <a:pt x="2455612" y="2581459"/>
                  </a:lnTo>
                  <a:lnTo>
                    <a:pt x="0" y="2581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0" y="2804248"/>
              <a:ext cx="3789644" cy="607286"/>
              <a:chOff x="0" y="0"/>
              <a:chExt cx="878288" cy="140745"/>
            </a:xfrm>
          </p:grpSpPr>
          <p:sp>
            <p:nvSpPr>
              <p:cNvPr id="16" name="Freeform 16"/>
              <p:cNvSpPr/>
              <p:nvPr/>
            </p:nvSpPr>
            <p:spPr>
              <a:xfrm>
                <a:off x="0" y="0"/>
                <a:ext cx="878288" cy="140745"/>
              </a:xfrm>
              <a:custGeom>
                <a:avLst/>
                <a:gdLst/>
                <a:ahLst/>
                <a:cxnLst/>
                <a:rect l="l" t="t" r="r" b="b"/>
                <a:pathLst>
                  <a:path w="878288" h="140745">
                    <a:moveTo>
                      <a:pt x="0" y="0"/>
                    </a:moveTo>
                    <a:lnTo>
                      <a:pt x="878288" y="0"/>
                    </a:lnTo>
                    <a:lnTo>
                      <a:pt x="878288" y="140745"/>
                    </a:lnTo>
                    <a:lnTo>
                      <a:pt x="0" y="140745"/>
                    </a:lnTo>
                    <a:close/>
                  </a:path>
                </a:pathLst>
              </a:custGeom>
              <a:solidFill>
                <a:srgbClr val="143932"/>
              </a:solidFill>
            </p:spPr>
            <p:txBody>
              <a:bodyPr/>
              <a:lstStyle/>
              <a:p>
                <a:endParaRPr lang="en-US"/>
              </a:p>
            </p:txBody>
          </p:sp>
          <p:sp>
            <p:nvSpPr>
              <p:cNvPr id="17" name="TextBox 17"/>
              <p:cNvSpPr txBox="1"/>
              <p:nvPr/>
            </p:nvSpPr>
            <p:spPr>
              <a:xfrm>
                <a:off x="0" y="-238125"/>
                <a:ext cx="878288" cy="378870"/>
              </a:xfrm>
              <a:prstGeom prst="rect">
                <a:avLst/>
              </a:prstGeom>
            </p:spPr>
            <p:txBody>
              <a:bodyPr lIns="43297" tIns="43297" rIns="43297" bIns="43297" rtlCol="0" anchor="ctr"/>
              <a:lstStyle/>
              <a:p>
                <a:pPr algn="ctr">
                  <a:lnSpc>
                    <a:spcPts val="3331"/>
                  </a:lnSpc>
                </a:pPr>
                <a:endParaRPr/>
              </a:p>
            </p:txBody>
          </p:sp>
        </p:grpSp>
        <p:sp>
          <p:nvSpPr>
            <p:cNvPr id="18" name="TextBox 18"/>
            <p:cNvSpPr txBox="1"/>
            <p:nvPr/>
          </p:nvSpPr>
          <p:spPr>
            <a:xfrm>
              <a:off x="117267" y="2926916"/>
              <a:ext cx="3555110" cy="352425"/>
            </a:xfrm>
            <a:prstGeom prst="rect">
              <a:avLst/>
            </a:prstGeom>
          </p:spPr>
          <p:txBody>
            <a:bodyPr lIns="0" tIns="0" rIns="0" bIns="0" rtlCol="0" anchor="t">
              <a:spAutoFit/>
            </a:bodyPr>
            <a:lstStyle/>
            <a:p>
              <a:pPr algn="ctr">
                <a:lnSpc>
                  <a:spcPts val="2043"/>
                </a:lnSpc>
              </a:pPr>
              <a:r>
                <a:rPr lang="en-US" sz="1703">
                  <a:solidFill>
                    <a:srgbClr val="FFFFFF"/>
                  </a:solidFill>
                  <a:latin typeface="Aileron Regular"/>
                  <a:ea typeface="Aileron Regular"/>
                  <a:cs typeface="Aileron Regular"/>
                  <a:sym typeface="Aileron Regular"/>
                </a:rPr>
                <a:t>Brand Refresh</a:t>
              </a:r>
            </a:p>
          </p:txBody>
        </p:sp>
      </p:grpSp>
      <p:grpSp>
        <p:nvGrpSpPr>
          <p:cNvPr id="19" name="Group 19"/>
          <p:cNvGrpSpPr/>
          <p:nvPr/>
        </p:nvGrpSpPr>
        <p:grpSpPr>
          <a:xfrm>
            <a:off x="7295952" y="3516092"/>
            <a:ext cx="3185667" cy="2319474"/>
            <a:chOff x="0" y="0"/>
            <a:chExt cx="4247555" cy="3092632"/>
          </a:xfrm>
        </p:grpSpPr>
        <p:sp>
          <p:nvSpPr>
            <p:cNvPr id="20" name="Freeform 20"/>
            <p:cNvSpPr/>
            <p:nvPr/>
          </p:nvSpPr>
          <p:spPr>
            <a:xfrm>
              <a:off x="0" y="0"/>
              <a:ext cx="4247555" cy="1624690"/>
            </a:xfrm>
            <a:custGeom>
              <a:avLst/>
              <a:gdLst/>
              <a:ahLst/>
              <a:cxnLst/>
              <a:rect l="l" t="t" r="r" b="b"/>
              <a:pathLst>
                <a:path w="4247555" h="1624690">
                  <a:moveTo>
                    <a:pt x="0" y="0"/>
                  </a:moveTo>
                  <a:lnTo>
                    <a:pt x="4247555" y="0"/>
                  </a:lnTo>
                  <a:lnTo>
                    <a:pt x="4247555" y="1624690"/>
                  </a:lnTo>
                  <a:lnTo>
                    <a:pt x="0" y="16246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1" name="Group 21"/>
            <p:cNvGrpSpPr/>
            <p:nvPr/>
          </p:nvGrpSpPr>
          <p:grpSpPr>
            <a:xfrm>
              <a:off x="142570" y="2457659"/>
              <a:ext cx="3962416" cy="634972"/>
              <a:chOff x="0" y="0"/>
              <a:chExt cx="878288" cy="140745"/>
            </a:xfrm>
          </p:grpSpPr>
          <p:sp>
            <p:nvSpPr>
              <p:cNvPr id="22" name="Freeform 22"/>
              <p:cNvSpPr/>
              <p:nvPr/>
            </p:nvSpPr>
            <p:spPr>
              <a:xfrm>
                <a:off x="0" y="0"/>
                <a:ext cx="878288" cy="140745"/>
              </a:xfrm>
              <a:custGeom>
                <a:avLst/>
                <a:gdLst/>
                <a:ahLst/>
                <a:cxnLst/>
                <a:rect l="l" t="t" r="r" b="b"/>
                <a:pathLst>
                  <a:path w="878288" h="140745">
                    <a:moveTo>
                      <a:pt x="0" y="0"/>
                    </a:moveTo>
                    <a:lnTo>
                      <a:pt x="878288" y="0"/>
                    </a:lnTo>
                    <a:lnTo>
                      <a:pt x="878288" y="140745"/>
                    </a:lnTo>
                    <a:lnTo>
                      <a:pt x="0" y="140745"/>
                    </a:lnTo>
                    <a:close/>
                  </a:path>
                </a:pathLst>
              </a:custGeom>
              <a:solidFill>
                <a:srgbClr val="143932"/>
              </a:solidFill>
            </p:spPr>
            <p:txBody>
              <a:bodyPr/>
              <a:lstStyle/>
              <a:p>
                <a:endParaRPr lang="en-US"/>
              </a:p>
            </p:txBody>
          </p:sp>
          <p:sp>
            <p:nvSpPr>
              <p:cNvPr id="23" name="TextBox 23"/>
              <p:cNvSpPr txBox="1"/>
              <p:nvPr/>
            </p:nvSpPr>
            <p:spPr>
              <a:xfrm>
                <a:off x="0" y="-238125"/>
                <a:ext cx="878288" cy="378870"/>
              </a:xfrm>
              <a:prstGeom prst="rect">
                <a:avLst/>
              </a:prstGeom>
            </p:spPr>
            <p:txBody>
              <a:bodyPr lIns="45271" tIns="45271" rIns="45271" bIns="45271" rtlCol="0" anchor="ctr"/>
              <a:lstStyle/>
              <a:p>
                <a:pPr algn="ctr">
                  <a:lnSpc>
                    <a:spcPts val="3331"/>
                  </a:lnSpc>
                </a:pPr>
                <a:endParaRPr/>
              </a:p>
            </p:txBody>
          </p:sp>
        </p:grpSp>
        <p:sp>
          <p:nvSpPr>
            <p:cNvPr id="24" name="TextBox 24"/>
            <p:cNvSpPr txBox="1"/>
            <p:nvPr/>
          </p:nvSpPr>
          <p:spPr>
            <a:xfrm>
              <a:off x="265183" y="2594170"/>
              <a:ext cx="3717190" cy="352425"/>
            </a:xfrm>
            <a:prstGeom prst="rect">
              <a:avLst/>
            </a:prstGeom>
          </p:spPr>
          <p:txBody>
            <a:bodyPr lIns="0" tIns="0" rIns="0" bIns="0" rtlCol="0" anchor="t">
              <a:spAutoFit/>
            </a:bodyPr>
            <a:lstStyle/>
            <a:p>
              <a:pPr algn="ctr">
                <a:lnSpc>
                  <a:spcPts val="2040"/>
                </a:lnSpc>
              </a:pPr>
              <a:r>
                <a:rPr lang="en-US" sz="1700">
                  <a:solidFill>
                    <a:srgbClr val="FFFFFF"/>
                  </a:solidFill>
                  <a:latin typeface="Aileron Regular"/>
                  <a:ea typeface="Aileron Regular"/>
                  <a:cs typeface="Aileron Regular"/>
                  <a:sym typeface="Aileron Regular"/>
                </a:rPr>
                <a:t>Search Engine Optimization</a:t>
              </a:r>
            </a:p>
          </p:txBody>
        </p:sp>
      </p:grpSp>
      <p:grpSp>
        <p:nvGrpSpPr>
          <p:cNvPr id="25" name="Group 25"/>
          <p:cNvGrpSpPr/>
          <p:nvPr/>
        </p:nvGrpSpPr>
        <p:grpSpPr>
          <a:xfrm>
            <a:off x="11659282" y="3363500"/>
            <a:ext cx="2842233" cy="2634330"/>
            <a:chOff x="0" y="0"/>
            <a:chExt cx="3789644" cy="3512440"/>
          </a:xfrm>
        </p:grpSpPr>
        <p:grpSp>
          <p:nvGrpSpPr>
            <p:cNvPr id="26" name="Group 26"/>
            <p:cNvGrpSpPr/>
            <p:nvPr/>
          </p:nvGrpSpPr>
          <p:grpSpPr>
            <a:xfrm>
              <a:off x="0" y="2905154"/>
              <a:ext cx="3789644" cy="607286"/>
              <a:chOff x="0" y="0"/>
              <a:chExt cx="878288" cy="140745"/>
            </a:xfrm>
          </p:grpSpPr>
          <p:sp>
            <p:nvSpPr>
              <p:cNvPr id="27" name="Freeform 27"/>
              <p:cNvSpPr/>
              <p:nvPr/>
            </p:nvSpPr>
            <p:spPr>
              <a:xfrm>
                <a:off x="0" y="0"/>
                <a:ext cx="878288" cy="140745"/>
              </a:xfrm>
              <a:custGeom>
                <a:avLst/>
                <a:gdLst/>
                <a:ahLst/>
                <a:cxnLst/>
                <a:rect l="l" t="t" r="r" b="b"/>
                <a:pathLst>
                  <a:path w="878288" h="140745">
                    <a:moveTo>
                      <a:pt x="0" y="0"/>
                    </a:moveTo>
                    <a:lnTo>
                      <a:pt x="878288" y="0"/>
                    </a:lnTo>
                    <a:lnTo>
                      <a:pt x="878288" y="140745"/>
                    </a:lnTo>
                    <a:lnTo>
                      <a:pt x="0" y="140745"/>
                    </a:lnTo>
                    <a:close/>
                  </a:path>
                </a:pathLst>
              </a:custGeom>
              <a:solidFill>
                <a:srgbClr val="143932"/>
              </a:solidFill>
            </p:spPr>
            <p:txBody>
              <a:bodyPr/>
              <a:lstStyle/>
              <a:p>
                <a:endParaRPr lang="en-US"/>
              </a:p>
            </p:txBody>
          </p:sp>
          <p:sp>
            <p:nvSpPr>
              <p:cNvPr id="28" name="TextBox 28"/>
              <p:cNvSpPr txBox="1"/>
              <p:nvPr/>
            </p:nvSpPr>
            <p:spPr>
              <a:xfrm>
                <a:off x="0" y="-238125"/>
                <a:ext cx="878288" cy="378870"/>
              </a:xfrm>
              <a:prstGeom prst="rect">
                <a:avLst/>
              </a:prstGeom>
            </p:spPr>
            <p:txBody>
              <a:bodyPr lIns="43297" tIns="43297" rIns="43297" bIns="43297" rtlCol="0" anchor="ctr"/>
              <a:lstStyle/>
              <a:p>
                <a:pPr algn="ctr">
                  <a:lnSpc>
                    <a:spcPts val="3331"/>
                  </a:lnSpc>
                </a:pPr>
                <a:endParaRPr/>
              </a:p>
            </p:txBody>
          </p:sp>
        </p:grpSp>
        <p:sp>
          <p:nvSpPr>
            <p:cNvPr id="29" name="Freeform 29"/>
            <p:cNvSpPr/>
            <p:nvPr/>
          </p:nvSpPr>
          <p:spPr>
            <a:xfrm>
              <a:off x="613695" y="0"/>
              <a:ext cx="2562254" cy="2562254"/>
            </a:xfrm>
            <a:custGeom>
              <a:avLst/>
              <a:gdLst/>
              <a:ahLst/>
              <a:cxnLst/>
              <a:rect l="l" t="t" r="r" b="b"/>
              <a:pathLst>
                <a:path w="2562254" h="2562254">
                  <a:moveTo>
                    <a:pt x="0" y="0"/>
                  </a:moveTo>
                  <a:lnTo>
                    <a:pt x="2562254" y="0"/>
                  </a:lnTo>
                  <a:lnTo>
                    <a:pt x="2562254" y="2562254"/>
                  </a:lnTo>
                  <a:lnTo>
                    <a:pt x="0" y="2562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p:cNvSpPr txBox="1"/>
            <p:nvPr/>
          </p:nvSpPr>
          <p:spPr>
            <a:xfrm>
              <a:off x="117267" y="3027822"/>
              <a:ext cx="3555110" cy="352425"/>
            </a:xfrm>
            <a:prstGeom prst="rect">
              <a:avLst/>
            </a:prstGeom>
          </p:spPr>
          <p:txBody>
            <a:bodyPr lIns="0" tIns="0" rIns="0" bIns="0" rtlCol="0" anchor="t">
              <a:spAutoFit/>
            </a:bodyPr>
            <a:lstStyle/>
            <a:p>
              <a:pPr algn="ctr">
                <a:lnSpc>
                  <a:spcPts val="2043"/>
                </a:lnSpc>
              </a:pPr>
              <a:r>
                <a:rPr lang="en-US" sz="1703">
                  <a:solidFill>
                    <a:srgbClr val="FFFFFF"/>
                  </a:solidFill>
                  <a:latin typeface="Aileron Regular"/>
                  <a:ea typeface="Aileron Regular"/>
                  <a:cs typeface="Aileron Regular"/>
                  <a:sym typeface="Aileron Regular"/>
                </a:rPr>
                <a:t>Social Media</a:t>
              </a:r>
            </a:p>
          </p:txBody>
        </p:sp>
      </p:grpSp>
      <p:grpSp>
        <p:nvGrpSpPr>
          <p:cNvPr id="31" name="Group 31"/>
          <p:cNvGrpSpPr/>
          <p:nvPr/>
        </p:nvGrpSpPr>
        <p:grpSpPr>
          <a:xfrm>
            <a:off x="9757272" y="7842422"/>
            <a:ext cx="2842233" cy="2094733"/>
            <a:chOff x="0" y="0"/>
            <a:chExt cx="3789644" cy="2792977"/>
          </a:xfrm>
        </p:grpSpPr>
        <p:grpSp>
          <p:nvGrpSpPr>
            <p:cNvPr id="32" name="Group 32"/>
            <p:cNvGrpSpPr/>
            <p:nvPr/>
          </p:nvGrpSpPr>
          <p:grpSpPr>
            <a:xfrm>
              <a:off x="0" y="2198391"/>
              <a:ext cx="3789644" cy="594586"/>
              <a:chOff x="0" y="0"/>
              <a:chExt cx="878288" cy="137801"/>
            </a:xfrm>
          </p:grpSpPr>
          <p:sp>
            <p:nvSpPr>
              <p:cNvPr id="33" name="Freeform 33"/>
              <p:cNvSpPr/>
              <p:nvPr/>
            </p:nvSpPr>
            <p:spPr>
              <a:xfrm>
                <a:off x="0" y="0"/>
                <a:ext cx="878288" cy="137801"/>
              </a:xfrm>
              <a:custGeom>
                <a:avLst/>
                <a:gdLst/>
                <a:ahLst/>
                <a:cxnLst/>
                <a:rect l="l" t="t" r="r" b="b"/>
                <a:pathLst>
                  <a:path w="878288" h="137801">
                    <a:moveTo>
                      <a:pt x="0" y="0"/>
                    </a:moveTo>
                    <a:lnTo>
                      <a:pt x="878288" y="0"/>
                    </a:lnTo>
                    <a:lnTo>
                      <a:pt x="878288" y="137801"/>
                    </a:lnTo>
                    <a:lnTo>
                      <a:pt x="0" y="137801"/>
                    </a:lnTo>
                    <a:close/>
                  </a:path>
                </a:pathLst>
              </a:custGeom>
              <a:solidFill>
                <a:srgbClr val="143932"/>
              </a:solidFill>
            </p:spPr>
            <p:txBody>
              <a:bodyPr/>
              <a:lstStyle/>
              <a:p>
                <a:endParaRPr lang="en-US"/>
              </a:p>
            </p:txBody>
          </p:sp>
          <p:sp>
            <p:nvSpPr>
              <p:cNvPr id="34" name="TextBox 34"/>
              <p:cNvSpPr txBox="1"/>
              <p:nvPr/>
            </p:nvSpPr>
            <p:spPr>
              <a:xfrm>
                <a:off x="0" y="-238125"/>
                <a:ext cx="878288" cy="375926"/>
              </a:xfrm>
              <a:prstGeom prst="rect">
                <a:avLst/>
              </a:prstGeom>
            </p:spPr>
            <p:txBody>
              <a:bodyPr lIns="43297" tIns="43297" rIns="43297" bIns="43297" rtlCol="0" anchor="ctr"/>
              <a:lstStyle/>
              <a:p>
                <a:pPr algn="ctr">
                  <a:lnSpc>
                    <a:spcPts val="3331"/>
                  </a:lnSpc>
                </a:pPr>
                <a:endParaRPr/>
              </a:p>
            </p:txBody>
          </p:sp>
        </p:grpSp>
        <p:sp>
          <p:nvSpPr>
            <p:cNvPr id="35" name="TextBox 35"/>
            <p:cNvSpPr txBox="1"/>
            <p:nvPr/>
          </p:nvSpPr>
          <p:spPr>
            <a:xfrm>
              <a:off x="117267" y="2314709"/>
              <a:ext cx="3555110" cy="352425"/>
            </a:xfrm>
            <a:prstGeom prst="rect">
              <a:avLst/>
            </a:prstGeom>
          </p:spPr>
          <p:txBody>
            <a:bodyPr lIns="0" tIns="0" rIns="0" bIns="0" rtlCol="0" anchor="t">
              <a:spAutoFit/>
            </a:bodyPr>
            <a:lstStyle/>
            <a:p>
              <a:pPr algn="ctr">
                <a:lnSpc>
                  <a:spcPts val="2043"/>
                </a:lnSpc>
              </a:pPr>
              <a:r>
                <a:rPr lang="en-US" sz="1703">
                  <a:solidFill>
                    <a:srgbClr val="FFFFFF"/>
                  </a:solidFill>
                  <a:latin typeface="Aileron Regular"/>
                  <a:ea typeface="Aileron Regular"/>
                  <a:cs typeface="Aileron Regular"/>
                  <a:sym typeface="Aileron Regular"/>
                </a:rPr>
                <a:t>Email Campaign</a:t>
              </a:r>
            </a:p>
          </p:txBody>
        </p:sp>
        <p:sp>
          <p:nvSpPr>
            <p:cNvPr id="36" name="Freeform 36"/>
            <p:cNvSpPr/>
            <p:nvPr/>
          </p:nvSpPr>
          <p:spPr>
            <a:xfrm>
              <a:off x="913144" y="0"/>
              <a:ext cx="1963357" cy="2013699"/>
            </a:xfrm>
            <a:custGeom>
              <a:avLst/>
              <a:gdLst/>
              <a:ahLst/>
              <a:cxnLst/>
              <a:rect l="l" t="t" r="r" b="b"/>
              <a:pathLst>
                <a:path w="1963357" h="2013699">
                  <a:moveTo>
                    <a:pt x="0" y="0"/>
                  </a:moveTo>
                  <a:lnTo>
                    <a:pt x="1963357" y="0"/>
                  </a:lnTo>
                  <a:lnTo>
                    <a:pt x="1963357" y="2013699"/>
                  </a:lnTo>
                  <a:lnTo>
                    <a:pt x="0" y="20136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37" name="Group 37"/>
          <p:cNvGrpSpPr/>
          <p:nvPr/>
        </p:nvGrpSpPr>
        <p:grpSpPr>
          <a:xfrm>
            <a:off x="4953238" y="7799965"/>
            <a:ext cx="2842233" cy="2094733"/>
            <a:chOff x="0" y="0"/>
            <a:chExt cx="3789644" cy="2792977"/>
          </a:xfrm>
        </p:grpSpPr>
        <p:grpSp>
          <p:nvGrpSpPr>
            <p:cNvPr id="38" name="Group 38"/>
            <p:cNvGrpSpPr/>
            <p:nvPr/>
          </p:nvGrpSpPr>
          <p:grpSpPr>
            <a:xfrm>
              <a:off x="0" y="2198391"/>
              <a:ext cx="3789644" cy="594586"/>
              <a:chOff x="0" y="0"/>
              <a:chExt cx="878288" cy="137801"/>
            </a:xfrm>
          </p:grpSpPr>
          <p:sp>
            <p:nvSpPr>
              <p:cNvPr id="39" name="Freeform 39"/>
              <p:cNvSpPr/>
              <p:nvPr/>
            </p:nvSpPr>
            <p:spPr>
              <a:xfrm>
                <a:off x="0" y="0"/>
                <a:ext cx="878288" cy="137801"/>
              </a:xfrm>
              <a:custGeom>
                <a:avLst/>
                <a:gdLst/>
                <a:ahLst/>
                <a:cxnLst/>
                <a:rect l="l" t="t" r="r" b="b"/>
                <a:pathLst>
                  <a:path w="878288" h="137801">
                    <a:moveTo>
                      <a:pt x="0" y="0"/>
                    </a:moveTo>
                    <a:lnTo>
                      <a:pt x="878288" y="0"/>
                    </a:lnTo>
                    <a:lnTo>
                      <a:pt x="878288" y="137801"/>
                    </a:lnTo>
                    <a:lnTo>
                      <a:pt x="0" y="137801"/>
                    </a:lnTo>
                    <a:close/>
                  </a:path>
                </a:pathLst>
              </a:custGeom>
              <a:solidFill>
                <a:srgbClr val="143932"/>
              </a:solidFill>
            </p:spPr>
            <p:txBody>
              <a:bodyPr/>
              <a:lstStyle/>
              <a:p>
                <a:endParaRPr lang="en-US"/>
              </a:p>
            </p:txBody>
          </p:sp>
          <p:sp>
            <p:nvSpPr>
              <p:cNvPr id="40" name="TextBox 40"/>
              <p:cNvSpPr txBox="1"/>
              <p:nvPr/>
            </p:nvSpPr>
            <p:spPr>
              <a:xfrm>
                <a:off x="0" y="-238125"/>
                <a:ext cx="878288" cy="375926"/>
              </a:xfrm>
              <a:prstGeom prst="rect">
                <a:avLst/>
              </a:prstGeom>
            </p:spPr>
            <p:txBody>
              <a:bodyPr lIns="43297" tIns="43297" rIns="43297" bIns="43297" rtlCol="0" anchor="ctr"/>
              <a:lstStyle/>
              <a:p>
                <a:pPr algn="ctr">
                  <a:lnSpc>
                    <a:spcPts val="3331"/>
                  </a:lnSpc>
                </a:pPr>
                <a:endParaRPr/>
              </a:p>
            </p:txBody>
          </p:sp>
        </p:grpSp>
        <p:sp>
          <p:nvSpPr>
            <p:cNvPr id="41" name="TextBox 41"/>
            <p:cNvSpPr txBox="1"/>
            <p:nvPr/>
          </p:nvSpPr>
          <p:spPr>
            <a:xfrm>
              <a:off x="117267" y="2314709"/>
              <a:ext cx="3555110" cy="352425"/>
            </a:xfrm>
            <a:prstGeom prst="rect">
              <a:avLst/>
            </a:prstGeom>
          </p:spPr>
          <p:txBody>
            <a:bodyPr lIns="0" tIns="0" rIns="0" bIns="0" rtlCol="0" anchor="t">
              <a:spAutoFit/>
            </a:bodyPr>
            <a:lstStyle/>
            <a:p>
              <a:pPr algn="ctr">
                <a:lnSpc>
                  <a:spcPts val="2043"/>
                </a:lnSpc>
              </a:pPr>
              <a:r>
                <a:rPr lang="en-US" sz="1703">
                  <a:solidFill>
                    <a:srgbClr val="FFFFFF"/>
                  </a:solidFill>
                  <a:latin typeface="Aileron Regular"/>
                  <a:ea typeface="Aileron Regular"/>
                  <a:cs typeface="Aileron Regular"/>
                  <a:sym typeface="Aileron Regular"/>
                </a:rPr>
                <a:t>Ad Campaign</a:t>
              </a:r>
            </a:p>
          </p:txBody>
        </p:sp>
        <p:sp>
          <p:nvSpPr>
            <p:cNvPr id="42" name="Freeform 42"/>
            <p:cNvSpPr/>
            <p:nvPr/>
          </p:nvSpPr>
          <p:spPr>
            <a:xfrm>
              <a:off x="683574" y="0"/>
              <a:ext cx="2422496" cy="2013699"/>
            </a:xfrm>
            <a:custGeom>
              <a:avLst/>
              <a:gdLst/>
              <a:ahLst/>
              <a:cxnLst/>
              <a:rect l="l" t="t" r="r" b="b"/>
              <a:pathLst>
                <a:path w="2422496" h="2013699">
                  <a:moveTo>
                    <a:pt x="0" y="0"/>
                  </a:moveTo>
                  <a:lnTo>
                    <a:pt x="2422496" y="0"/>
                  </a:lnTo>
                  <a:lnTo>
                    <a:pt x="2422496" y="2013699"/>
                  </a:lnTo>
                  <a:lnTo>
                    <a:pt x="0" y="20136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grpSp>
        <p:nvGrpSpPr>
          <p:cNvPr id="43" name="Group 43"/>
          <p:cNvGrpSpPr/>
          <p:nvPr/>
        </p:nvGrpSpPr>
        <p:grpSpPr>
          <a:xfrm rot="-5400000">
            <a:off x="-10181761" y="2397590"/>
            <a:ext cx="18651536" cy="3180325"/>
            <a:chOff x="0" y="0"/>
            <a:chExt cx="4912339" cy="837617"/>
          </a:xfrm>
        </p:grpSpPr>
        <p:sp>
          <p:nvSpPr>
            <p:cNvPr id="44" name="Freeform 44"/>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45" name="TextBox 45"/>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grpSp>
        <p:nvGrpSpPr>
          <p:cNvPr id="46" name="Group 46"/>
          <p:cNvGrpSpPr/>
          <p:nvPr/>
        </p:nvGrpSpPr>
        <p:grpSpPr>
          <a:xfrm rot="-5400000">
            <a:off x="9752295" y="2397590"/>
            <a:ext cx="18651536" cy="3180325"/>
            <a:chOff x="0" y="0"/>
            <a:chExt cx="4912339" cy="837617"/>
          </a:xfrm>
        </p:grpSpPr>
        <p:sp>
          <p:nvSpPr>
            <p:cNvPr id="47" name="Freeform 47"/>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48" name="TextBox 48"/>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615213" y="322963"/>
            <a:ext cx="14628739" cy="1330652"/>
            <a:chOff x="0" y="0"/>
            <a:chExt cx="3852837" cy="350460"/>
          </a:xfrm>
        </p:grpSpPr>
        <p:sp>
          <p:nvSpPr>
            <p:cNvPr id="3" name="Freeform 3"/>
            <p:cNvSpPr/>
            <p:nvPr/>
          </p:nvSpPr>
          <p:spPr>
            <a:xfrm>
              <a:off x="0" y="0"/>
              <a:ext cx="3852837" cy="350460"/>
            </a:xfrm>
            <a:custGeom>
              <a:avLst/>
              <a:gdLst/>
              <a:ahLst/>
              <a:cxnLst/>
              <a:rect l="l" t="t" r="r" b="b"/>
              <a:pathLst>
                <a:path w="3852837" h="350460">
                  <a:moveTo>
                    <a:pt x="26991" y="0"/>
                  </a:moveTo>
                  <a:lnTo>
                    <a:pt x="3825846" y="0"/>
                  </a:lnTo>
                  <a:cubicBezTo>
                    <a:pt x="3833004" y="0"/>
                    <a:pt x="3839869" y="2844"/>
                    <a:pt x="3844931" y="7905"/>
                  </a:cubicBezTo>
                  <a:cubicBezTo>
                    <a:pt x="3849993" y="12967"/>
                    <a:pt x="3852837" y="19832"/>
                    <a:pt x="3852837" y="26991"/>
                  </a:cubicBezTo>
                  <a:lnTo>
                    <a:pt x="3852837" y="323469"/>
                  </a:lnTo>
                  <a:cubicBezTo>
                    <a:pt x="3852837" y="330628"/>
                    <a:pt x="3849993" y="337493"/>
                    <a:pt x="3844931" y="342554"/>
                  </a:cubicBezTo>
                  <a:cubicBezTo>
                    <a:pt x="3839869" y="347616"/>
                    <a:pt x="3833004" y="350460"/>
                    <a:pt x="3825846" y="350460"/>
                  </a:cubicBezTo>
                  <a:lnTo>
                    <a:pt x="26991" y="350460"/>
                  </a:lnTo>
                  <a:cubicBezTo>
                    <a:pt x="19832" y="350460"/>
                    <a:pt x="12967" y="347616"/>
                    <a:pt x="7905" y="342554"/>
                  </a:cubicBezTo>
                  <a:cubicBezTo>
                    <a:pt x="2844" y="337493"/>
                    <a:pt x="0" y="330628"/>
                    <a:pt x="0" y="323469"/>
                  </a:cubicBezTo>
                  <a:lnTo>
                    <a:pt x="0" y="26991"/>
                  </a:lnTo>
                  <a:cubicBezTo>
                    <a:pt x="0" y="19832"/>
                    <a:pt x="2844" y="12967"/>
                    <a:pt x="7905" y="7905"/>
                  </a:cubicBezTo>
                  <a:cubicBezTo>
                    <a:pt x="12967" y="2844"/>
                    <a:pt x="19832" y="0"/>
                    <a:pt x="26991" y="0"/>
                  </a:cubicBezTo>
                  <a:close/>
                </a:path>
              </a:pathLst>
            </a:custGeom>
            <a:solidFill>
              <a:srgbClr val="B2B8A9"/>
            </a:solidFill>
          </p:spPr>
          <p:txBody>
            <a:bodyPr/>
            <a:lstStyle/>
            <a:p>
              <a:endParaRPr lang="en-US"/>
            </a:p>
          </p:txBody>
        </p:sp>
        <p:sp>
          <p:nvSpPr>
            <p:cNvPr id="4" name="TextBox 4"/>
            <p:cNvSpPr txBox="1"/>
            <p:nvPr/>
          </p:nvSpPr>
          <p:spPr>
            <a:xfrm>
              <a:off x="0" y="-38100"/>
              <a:ext cx="3852837" cy="38856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816226" y="474004"/>
            <a:ext cx="624856" cy="1028570"/>
          </a:xfrm>
          <a:custGeom>
            <a:avLst/>
            <a:gdLst/>
            <a:ahLst/>
            <a:cxnLst/>
            <a:rect l="l" t="t" r="r" b="b"/>
            <a:pathLst>
              <a:path w="624856" h="1028570">
                <a:moveTo>
                  <a:pt x="0" y="0"/>
                </a:moveTo>
                <a:lnTo>
                  <a:pt x="624856" y="0"/>
                </a:lnTo>
                <a:lnTo>
                  <a:pt x="624856" y="1028570"/>
                </a:lnTo>
                <a:lnTo>
                  <a:pt x="0" y="1028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780798" y="2617091"/>
            <a:ext cx="6712279" cy="3347749"/>
          </a:xfrm>
          <a:custGeom>
            <a:avLst/>
            <a:gdLst/>
            <a:ahLst/>
            <a:cxnLst/>
            <a:rect l="l" t="t" r="r" b="b"/>
            <a:pathLst>
              <a:path w="6712279" h="3347749">
                <a:moveTo>
                  <a:pt x="0" y="0"/>
                </a:moveTo>
                <a:lnTo>
                  <a:pt x="6712279" y="0"/>
                </a:lnTo>
                <a:lnTo>
                  <a:pt x="6712279" y="3347749"/>
                </a:lnTo>
                <a:lnTo>
                  <a:pt x="0" y="3347749"/>
                </a:lnTo>
                <a:lnTo>
                  <a:pt x="0" y="0"/>
                </a:lnTo>
                <a:close/>
              </a:path>
            </a:pathLst>
          </a:custGeom>
          <a:blipFill>
            <a:blip r:embed="rId4"/>
            <a:stretch>
              <a:fillRect/>
            </a:stretch>
          </a:blipFill>
        </p:spPr>
        <p:txBody>
          <a:bodyPr/>
          <a:lstStyle/>
          <a:p>
            <a:endParaRPr lang="en-US"/>
          </a:p>
        </p:txBody>
      </p:sp>
      <p:sp>
        <p:nvSpPr>
          <p:cNvPr id="7" name="Freeform 7"/>
          <p:cNvSpPr/>
          <p:nvPr/>
        </p:nvSpPr>
        <p:spPr>
          <a:xfrm>
            <a:off x="9750249" y="2617091"/>
            <a:ext cx="6729144" cy="3347749"/>
          </a:xfrm>
          <a:custGeom>
            <a:avLst/>
            <a:gdLst/>
            <a:ahLst/>
            <a:cxnLst/>
            <a:rect l="l" t="t" r="r" b="b"/>
            <a:pathLst>
              <a:path w="6729144" h="3347749">
                <a:moveTo>
                  <a:pt x="0" y="0"/>
                </a:moveTo>
                <a:lnTo>
                  <a:pt x="6729144" y="0"/>
                </a:lnTo>
                <a:lnTo>
                  <a:pt x="6729144" y="3347749"/>
                </a:lnTo>
                <a:lnTo>
                  <a:pt x="0" y="3347749"/>
                </a:lnTo>
                <a:lnTo>
                  <a:pt x="0" y="0"/>
                </a:lnTo>
                <a:close/>
              </a:path>
            </a:pathLst>
          </a:custGeom>
          <a:blipFill>
            <a:blip r:embed="rId5"/>
            <a:stretch>
              <a:fillRect/>
            </a:stretch>
          </a:blipFill>
        </p:spPr>
        <p:txBody>
          <a:bodyPr/>
          <a:lstStyle/>
          <a:p>
            <a:endParaRPr lang="en-US"/>
          </a:p>
        </p:txBody>
      </p:sp>
      <p:sp>
        <p:nvSpPr>
          <p:cNvPr id="8" name="Freeform 8"/>
          <p:cNvSpPr/>
          <p:nvPr/>
        </p:nvSpPr>
        <p:spPr>
          <a:xfrm>
            <a:off x="1780798" y="6525255"/>
            <a:ext cx="6712279" cy="3297407"/>
          </a:xfrm>
          <a:custGeom>
            <a:avLst/>
            <a:gdLst/>
            <a:ahLst/>
            <a:cxnLst/>
            <a:rect l="l" t="t" r="r" b="b"/>
            <a:pathLst>
              <a:path w="6712279" h="3297407">
                <a:moveTo>
                  <a:pt x="0" y="0"/>
                </a:moveTo>
                <a:lnTo>
                  <a:pt x="6712279" y="0"/>
                </a:lnTo>
                <a:lnTo>
                  <a:pt x="6712279" y="3297407"/>
                </a:lnTo>
                <a:lnTo>
                  <a:pt x="0" y="3297407"/>
                </a:lnTo>
                <a:lnTo>
                  <a:pt x="0" y="0"/>
                </a:lnTo>
                <a:close/>
              </a:path>
            </a:pathLst>
          </a:custGeom>
          <a:blipFill>
            <a:blip r:embed="rId6"/>
            <a:stretch>
              <a:fillRect/>
            </a:stretch>
          </a:blipFill>
        </p:spPr>
        <p:txBody>
          <a:bodyPr/>
          <a:lstStyle/>
          <a:p>
            <a:endParaRPr lang="en-US"/>
          </a:p>
        </p:txBody>
      </p:sp>
      <p:sp>
        <p:nvSpPr>
          <p:cNvPr id="9" name="Freeform 9"/>
          <p:cNvSpPr/>
          <p:nvPr/>
        </p:nvSpPr>
        <p:spPr>
          <a:xfrm>
            <a:off x="9750249" y="6525255"/>
            <a:ext cx="6678293" cy="3297407"/>
          </a:xfrm>
          <a:custGeom>
            <a:avLst/>
            <a:gdLst/>
            <a:ahLst/>
            <a:cxnLst/>
            <a:rect l="l" t="t" r="r" b="b"/>
            <a:pathLst>
              <a:path w="6678293" h="3297407">
                <a:moveTo>
                  <a:pt x="0" y="0"/>
                </a:moveTo>
                <a:lnTo>
                  <a:pt x="6678293" y="0"/>
                </a:lnTo>
                <a:lnTo>
                  <a:pt x="6678293" y="3297407"/>
                </a:lnTo>
                <a:lnTo>
                  <a:pt x="0" y="3297407"/>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7872433" y="218350"/>
            <a:ext cx="6856789" cy="1368428"/>
          </a:xfrm>
          <a:prstGeom prst="rect">
            <a:avLst/>
          </a:prstGeom>
        </p:spPr>
        <p:txBody>
          <a:bodyPr lIns="0" tIns="0" rIns="0" bIns="0" rtlCol="0" anchor="t">
            <a:spAutoFit/>
          </a:bodyPr>
          <a:lstStyle/>
          <a:p>
            <a:pPr algn="ctr">
              <a:lnSpc>
                <a:spcPts val="11199"/>
              </a:lnSpc>
            </a:pPr>
            <a:r>
              <a:rPr lang="en-US" sz="7999" b="1">
                <a:solidFill>
                  <a:srgbClr val="100F0D"/>
                </a:solidFill>
                <a:latin typeface="Aileron Bold"/>
                <a:ea typeface="Aileron Bold"/>
                <a:cs typeface="Aileron Bold"/>
                <a:sym typeface="Aileron Bold"/>
              </a:rPr>
              <a:t>Brand Refresh</a:t>
            </a:r>
          </a:p>
        </p:txBody>
      </p:sp>
      <p:sp>
        <p:nvSpPr>
          <p:cNvPr id="11" name="TextBox 11"/>
          <p:cNvSpPr txBox="1"/>
          <p:nvPr/>
        </p:nvSpPr>
        <p:spPr>
          <a:xfrm>
            <a:off x="1091974" y="589501"/>
            <a:ext cx="6175115" cy="1006802"/>
          </a:xfrm>
          <a:prstGeom prst="rect">
            <a:avLst/>
          </a:prstGeom>
        </p:spPr>
        <p:txBody>
          <a:bodyPr lIns="0" tIns="0" rIns="0" bIns="0" rtlCol="0" anchor="t">
            <a:spAutoFit/>
          </a:bodyPr>
          <a:lstStyle/>
          <a:p>
            <a:pPr algn="ctr">
              <a:lnSpc>
                <a:spcPts val="7118"/>
              </a:lnSpc>
            </a:pPr>
            <a:r>
              <a:rPr lang="en-US" sz="8788" b="1" spc="-632">
                <a:solidFill>
                  <a:srgbClr val="100F0D"/>
                </a:solidFill>
                <a:latin typeface="Aileron Bold"/>
                <a:ea typeface="Aileron Bold"/>
                <a:cs typeface="Aileron Bold"/>
                <a:sym typeface="Aileron Bold"/>
              </a:rPr>
              <a:t>TACTIC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55298"/>
            <a:ext cx="10806474" cy="5036985"/>
            <a:chOff x="0" y="0"/>
            <a:chExt cx="14408633" cy="6715980"/>
          </a:xfrm>
        </p:grpSpPr>
        <p:grpSp>
          <p:nvGrpSpPr>
            <p:cNvPr id="3" name="Group 3"/>
            <p:cNvGrpSpPr/>
            <p:nvPr/>
          </p:nvGrpSpPr>
          <p:grpSpPr>
            <a:xfrm>
              <a:off x="10730520" y="19827"/>
              <a:ext cx="3466294" cy="4399301"/>
              <a:chOff x="0" y="0"/>
              <a:chExt cx="803348" cy="1019582"/>
            </a:xfrm>
          </p:grpSpPr>
          <p:sp>
            <p:nvSpPr>
              <p:cNvPr id="4" name="Freeform 4"/>
              <p:cNvSpPr/>
              <p:nvPr/>
            </p:nvSpPr>
            <p:spPr>
              <a:xfrm>
                <a:off x="0" y="0"/>
                <a:ext cx="803348" cy="1019582"/>
              </a:xfrm>
              <a:custGeom>
                <a:avLst/>
                <a:gdLst/>
                <a:ahLst/>
                <a:cxnLst/>
                <a:rect l="l" t="t" r="r" b="b"/>
                <a:pathLst>
                  <a:path w="803348" h="1019582">
                    <a:moveTo>
                      <a:pt x="0" y="0"/>
                    </a:moveTo>
                    <a:lnTo>
                      <a:pt x="803348" y="0"/>
                    </a:lnTo>
                    <a:lnTo>
                      <a:pt x="803348" y="1019582"/>
                    </a:lnTo>
                    <a:lnTo>
                      <a:pt x="0" y="1019582"/>
                    </a:lnTo>
                    <a:close/>
                  </a:path>
                </a:pathLst>
              </a:custGeom>
              <a:solidFill>
                <a:srgbClr val="63654A"/>
              </a:solidFill>
            </p:spPr>
            <p:txBody>
              <a:bodyPr/>
              <a:lstStyle/>
              <a:p>
                <a:endParaRPr lang="en-US"/>
              </a:p>
            </p:txBody>
          </p:sp>
          <p:sp>
            <p:nvSpPr>
              <p:cNvPr id="5" name="TextBox 5"/>
              <p:cNvSpPr txBox="1"/>
              <p:nvPr/>
            </p:nvSpPr>
            <p:spPr>
              <a:xfrm>
                <a:off x="0" y="-238125"/>
                <a:ext cx="803348" cy="1257707"/>
              </a:xfrm>
              <a:prstGeom prst="rect">
                <a:avLst/>
              </a:prstGeom>
            </p:spPr>
            <p:txBody>
              <a:bodyPr lIns="43297" tIns="43297" rIns="43297" bIns="43297" rtlCol="0" anchor="ctr"/>
              <a:lstStyle/>
              <a:p>
                <a:pPr algn="ctr">
                  <a:lnSpc>
                    <a:spcPts val="3331"/>
                  </a:lnSpc>
                </a:pPr>
                <a:endParaRPr/>
              </a:p>
            </p:txBody>
          </p:sp>
        </p:grpSp>
        <p:sp>
          <p:nvSpPr>
            <p:cNvPr id="6" name="Freeform 6"/>
            <p:cNvSpPr/>
            <p:nvPr/>
          </p:nvSpPr>
          <p:spPr>
            <a:xfrm>
              <a:off x="11250067" y="481606"/>
              <a:ext cx="2427201" cy="2199651"/>
            </a:xfrm>
            <a:custGeom>
              <a:avLst/>
              <a:gdLst/>
              <a:ahLst/>
              <a:cxnLst/>
              <a:rect l="l" t="t" r="r" b="b"/>
              <a:pathLst>
                <a:path w="2427201" h="2199651">
                  <a:moveTo>
                    <a:pt x="0" y="0"/>
                  </a:moveTo>
                  <a:lnTo>
                    <a:pt x="2427201" y="0"/>
                  </a:lnTo>
                  <a:lnTo>
                    <a:pt x="2427201" y="2199651"/>
                  </a:lnTo>
                  <a:lnTo>
                    <a:pt x="0" y="219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892534" y="2881368"/>
              <a:ext cx="3142267" cy="1174223"/>
            </a:xfrm>
            <a:prstGeom prst="rect">
              <a:avLst/>
            </a:prstGeom>
          </p:spPr>
          <p:txBody>
            <a:bodyPr lIns="0" tIns="0" rIns="0" bIns="0" rtlCol="0" anchor="t">
              <a:spAutoFit/>
            </a:bodyPr>
            <a:lstStyle/>
            <a:p>
              <a:pPr algn="ctr">
                <a:lnSpc>
                  <a:spcPts val="3078"/>
                </a:lnSpc>
              </a:pPr>
              <a:r>
                <a:rPr lang="en-US" sz="2198" b="1">
                  <a:solidFill>
                    <a:srgbClr val="FFFFFF"/>
                  </a:solidFill>
                  <a:latin typeface="Cakerolli Semi-Bold"/>
                  <a:ea typeface="Cakerolli Semi-Bold"/>
                  <a:cs typeface="Cakerolli Semi-Bold"/>
                  <a:sym typeface="Cakerolli Semi-Bold"/>
                </a:rPr>
                <a:t>LOCAL SEO WITH GMB</a:t>
              </a:r>
            </a:p>
          </p:txBody>
        </p:sp>
        <p:sp>
          <p:nvSpPr>
            <p:cNvPr id="8" name="Freeform 8"/>
            <p:cNvSpPr/>
            <p:nvPr/>
          </p:nvSpPr>
          <p:spPr>
            <a:xfrm>
              <a:off x="5687777" y="4890864"/>
              <a:ext cx="439204" cy="439204"/>
            </a:xfrm>
            <a:custGeom>
              <a:avLst/>
              <a:gdLst/>
              <a:ahLst/>
              <a:cxnLst/>
              <a:rect l="l" t="t" r="r" b="b"/>
              <a:pathLst>
                <a:path w="439204" h="439204">
                  <a:moveTo>
                    <a:pt x="0" y="0"/>
                  </a:moveTo>
                  <a:lnTo>
                    <a:pt x="439204" y="0"/>
                  </a:lnTo>
                  <a:lnTo>
                    <a:pt x="439204" y="439204"/>
                  </a:lnTo>
                  <a:lnTo>
                    <a:pt x="0" y="439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6215228" y="4764368"/>
              <a:ext cx="3150661" cy="10065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WESBITE COMPONENTS TO BE KEYWORD FRIENDLY</a:t>
              </a:r>
            </a:p>
          </p:txBody>
        </p:sp>
        <p:sp>
          <p:nvSpPr>
            <p:cNvPr id="10" name="Freeform 10"/>
            <p:cNvSpPr/>
            <p:nvPr/>
          </p:nvSpPr>
          <p:spPr>
            <a:xfrm>
              <a:off x="5687777" y="6080935"/>
              <a:ext cx="439204" cy="439204"/>
            </a:xfrm>
            <a:custGeom>
              <a:avLst/>
              <a:gdLst/>
              <a:ahLst/>
              <a:cxnLst/>
              <a:rect l="l" t="t" r="r" b="b"/>
              <a:pathLst>
                <a:path w="439204" h="439204">
                  <a:moveTo>
                    <a:pt x="0" y="0"/>
                  </a:moveTo>
                  <a:lnTo>
                    <a:pt x="439204" y="0"/>
                  </a:lnTo>
                  <a:lnTo>
                    <a:pt x="439204" y="439203"/>
                  </a:lnTo>
                  <a:lnTo>
                    <a:pt x="0" y="439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6215228" y="6052360"/>
              <a:ext cx="3150661" cy="6636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LINK RELATED PAGES WITH ACHOR TEXT</a:t>
              </a:r>
            </a:p>
          </p:txBody>
        </p:sp>
        <p:sp>
          <p:nvSpPr>
            <p:cNvPr id="12" name="Freeform 12"/>
            <p:cNvSpPr/>
            <p:nvPr/>
          </p:nvSpPr>
          <p:spPr>
            <a:xfrm>
              <a:off x="0" y="4890864"/>
              <a:ext cx="439204" cy="439204"/>
            </a:xfrm>
            <a:custGeom>
              <a:avLst/>
              <a:gdLst/>
              <a:ahLst/>
              <a:cxnLst/>
              <a:rect l="l" t="t" r="r" b="b"/>
              <a:pathLst>
                <a:path w="439204" h="439204">
                  <a:moveTo>
                    <a:pt x="0" y="0"/>
                  </a:moveTo>
                  <a:lnTo>
                    <a:pt x="439204" y="0"/>
                  </a:lnTo>
                  <a:lnTo>
                    <a:pt x="439204" y="439204"/>
                  </a:lnTo>
                  <a:lnTo>
                    <a:pt x="0" y="439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0" y="6080935"/>
              <a:ext cx="439204" cy="439204"/>
            </a:xfrm>
            <a:custGeom>
              <a:avLst/>
              <a:gdLst/>
              <a:ahLst/>
              <a:cxnLst/>
              <a:rect l="l" t="t" r="r" b="b"/>
              <a:pathLst>
                <a:path w="439204" h="439204">
                  <a:moveTo>
                    <a:pt x="0" y="0"/>
                  </a:moveTo>
                  <a:lnTo>
                    <a:pt x="439204" y="0"/>
                  </a:lnTo>
                  <a:lnTo>
                    <a:pt x="439204" y="439203"/>
                  </a:lnTo>
                  <a:lnTo>
                    <a:pt x="0" y="439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527451" y="4764368"/>
              <a:ext cx="3150661" cy="6636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FIND WHAT LOCALS ARE SEARCHING FOR</a:t>
              </a:r>
            </a:p>
          </p:txBody>
        </p:sp>
        <p:sp>
          <p:nvSpPr>
            <p:cNvPr id="15" name="TextBox 15"/>
            <p:cNvSpPr txBox="1"/>
            <p:nvPr/>
          </p:nvSpPr>
          <p:spPr>
            <a:xfrm>
              <a:off x="527451" y="5954439"/>
              <a:ext cx="3150661" cy="6636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FOCUS ON LONG-TAIL KEYWORDS </a:t>
              </a:r>
            </a:p>
          </p:txBody>
        </p:sp>
        <p:sp>
          <p:nvSpPr>
            <p:cNvPr id="16" name="Freeform 16"/>
            <p:cNvSpPr/>
            <p:nvPr/>
          </p:nvSpPr>
          <p:spPr>
            <a:xfrm>
              <a:off x="10730520" y="4890864"/>
              <a:ext cx="439204" cy="439204"/>
            </a:xfrm>
            <a:custGeom>
              <a:avLst/>
              <a:gdLst/>
              <a:ahLst/>
              <a:cxnLst/>
              <a:rect l="l" t="t" r="r" b="b"/>
              <a:pathLst>
                <a:path w="439204" h="439204">
                  <a:moveTo>
                    <a:pt x="0" y="0"/>
                  </a:moveTo>
                  <a:lnTo>
                    <a:pt x="439204" y="0"/>
                  </a:lnTo>
                  <a:lnTo>
                    <a:pt x="439204" y="439204"/>
                  </a:lnTo>
                  <a:lnTo>
                    <a:pt x="0" y="439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0730520" y="6080935"/>
              <a:ext cx="439204" cy="439204"/>
            </a:xfrm>
            <a:custGeom>
              <a:avLst/>
              <a:gdLst/>
              <a:ahLst/>
              <a:cxnLst/>
              <a:rect l="l" t="t" r="r" b="b"/>
              <a:pathLst>
                <a:path w="439204" h="439204">
                  <a:moveTo>
                    <a:pt x="0" y="0"/>
                  </a:moveTo>
                  <a:lnTo>
                    <a:pt x="439204" y="0"/>
                  </a:lnTo>
                  <a:lnTo>
                    <a:pt x="439204" y="439203"/>
                  </a:lnTo>
                  <a:lnTo>
                    <a:pt x="0" y="439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11257971" y="4764368"/>
              <a:ext cx="3150661" cy="10065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CLAIM &amp; VERIFY GMB PROFILE AS SHEGA PRO TAX</a:t>
              </a:r>
            </a:p>
          </p:txBody>
        </p:sp>
        <p:sp>
          <p:nvSpPr>
            <p:cNvPr id="19" name="TextBox 19"/>
            <p:cNvSpPr txBox="1"/>
            <p:nvPr/>
          </p:nvSpPr>
          <p:spPr>
            <a:xfrm>
              <a:off x="11257971" y="5917391"/>
              <a:ext cx="3150661" cy="663620"/>
            </a:xfrm>
            <a:prstGeom prst="rect">
              <a:avLst/>
            </a:prstGeom>
          </p:spPr>
          <p:txBody>
            <a:bodyPr lIns="0" tIns="0" rIns="0" bIns="0" rtlCol="0" anchor="t">
              <a:spAutoFit/>
            </a:bodyPr>
            <a:lstStyle/>
            <a:p>
              <a:pPr algn="l">
                <a:lnSpc>
                  <a:spcPts val="2098"/>
                </a:lnSpc>
              </a:pPr>
              <a:r>
                <a:rPr lang="en-US" sz="1498" b="1">
                  <a:solidFill>
                    <a:srgbClr val="000000"/>
                  </a:solidFill>
                  <a:latin typeface="Aileron Bold"/>
                  <a:ea typeface="Aileron Bold"/>
                  <a:cs typeface="Aileron Bold"/>
                  <a:sym typeface="Aileron Bold"/>
                </a:rPr>
                <a:t>LOCATION SPECIFIC REVIEWS</a:t>
              </a:r>
            </a:p>
          </p:txBody>
        </p:sp>
        <p:grpSp>
          <p:nvGrpSpPr>
            <p:cNvPr id="20" name="Group 20"/>
            <p:cNvGrpSpPr/>
            <p:nvPr/>
          </p:nvGrpSpPr>
          <p:grpSpPr>
            <a:xfrm>
              <a:off x="0" y="19827"/>
              <a:ext cx="3466294" cy="4399301"/>
              <a:chOff x="0" y="0"/>
              <a:chExt cx="803348" cy="1019582"/>
            </a:xfrm>
          </p:grpSpPr>
          <p:sp>
            <p:nvSpPr>
              <p:cNvPr id="21" name="Freeform 21"/>
              <p:cNvSpPr/>
              <p:nvPr/>
            </p:nvSpPr>
            <p:spPr>
              <a:xfrm>
                <a:off x="0" y="0"/>
                <a:ext cx="803348" cy="1019582"/>
              </a:xfrm>
              <a:custGeom>
                <a:avLst/>
                <a:gdLst/>
                <a:ahLst/>
                <a:cxnLst/>
                <a:rect l="l" t="t" r="r" b="b"/>
                <a:pathLst>
                  <a:path w="803348" h="1019582">
                    <a:moveTo>
                      <a:pt x="0" y="0"/>
                    </a:moveTo>
                    <a:lnTo>
                      <a:pt x="803348" y="0"/>
                    </a:lnTo>
                    <a:lnTo>
                      <a:pt x="803348" y="1019582"/>
                    </a:lnTo>
                    <a:lnTo>
                      <a:pt x="0" y="1019582"/>
                    </a:lnTo>
                    <a:close/>
                  </a:path>
                </a:pathLst>
              </a:custGeom>
              <a:solidFill>
                <a:srgbClr val="63654A"/>
              </a:solidFill>
            </p:spPr>
            <p:txBody>
              <a:bodyPr/>
              <a:lstStyle/>
              <a:p>
                <a:endParaRPr lang="en-US"/>
              </a:p>
            </p:txBody>
          </p:sp>
          <p:sp>
            <p:nvSpPr>
              <p:cNvPr id="22" name="TextBox 22"/>
              <p:cNvSpPr txBox="1"/>
              <p:nvPr/>
            </p:nvSpPr>
            <p:spPr>
              <a:xfrm>
                <a:off x="0" y="-238125"/>
                <a:ext cx="803348" cy="1257707"/>
              </a:xfrm>
              <a:prstGeom prst="rect">
                <a:avLst/>
              </a:prstGeom>
            </p:spPr>
            <p:txBody>
              <a:bodyPr lIns="43297" tIns="43297" rIns="43297" bIns="43297" rtlCol="0" anchor="ctr"/>
              <a:lstStyle/>
              <a:p>
                <a:pPr algn="ctr">
                  <a:lnSpc>
                    <a:spcPts val="3331"/>
                  </a:lnSpc>
                </a:pPr>
                <a:endParaRPr/>
              </a:p>
            </p:txBody>
          </p:sp>
        </p:grpSp>
        <p:sp>
          <p:nvSpPr>
            <p:cNvPr id="23" name="Freeform 23"/>
            <p:cNvSpPr/>
            <p:nvPr/>
          </p:nvSpPr>
          <p:spPr>
            <a:xfrm>
              <a:off x="443969" y="491755"/>
              <a:ext cx="2578356" cy="2292393"/>
            </a:xfrm>
            <a:custGeom>
              <a:avLst/>
              <a:gdLst/>
              <a:ahLst/>
              <a:cxnLst/>
              <a:rect l="l" t="t" r="r" b="b"/>
              <a:pathLst>
                <a:path w="2578356" h="2292393">
                  <a:moveTo>
                    <a:pt x="0" y="0"/>
                  </a:moveTo>
                  <a:lnTo>
                    <a:pt x="2578356" y="0"/>
                  </a:lnTo>
                  <a:lnTo>
                    <a:pt x="2578356" y="2292393"/>
                  </a:lnTo>
                  <a:lnTo>
                    <a:pt x="0" y="22923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588868" y="2792284"/>
              <a:ext cx="2288558" cy="1174223"/>
            </a:xfrm>
            <a:prstGeom prst="rect">
              <a:avLst/>
            </a:prstGeom>
          </p:spPr>
          <p:txBody>
            <a:bodyPr lIns="0" tIns="0" rIns="0" bIns="0" rtlCol="0" anchor="t">
              <a:spAutoFit/>
            </a:bodyPr>
            <a:lstStyle/>
            <a:p>
              <a:pPr algn="ctr">
                <a:lnSpc>
                  <a:spcPts val="3078"/>
                </a:lnSpc>
              </a:pPr>
              <a:r>
                <a:rPr lang="en-US" sz="2198" b="1">
                  <a:solidFill>
                    <a:srgbClr val="FFFFFF"/>
                  </a:solidFill>
                  <a:latin typeface="Cakerolli Semi-Bold"/>
                  <a:ea typeface="Cakerolli Semi-Bold"/>
                  <a:cs typeface="Cakerolli Semi-Bold"/>
                  <a:sym typeface="Cakerolli Semi-Bold"/>
                </a:rPr>
                <a:t>KEYWORDS OPTIMIZATION</a:t>
              </a:r>
            </a:p>
          </p:txBody>
        </p:sp>
        <p:grpSp>
          <p:nvGrpSpPr>
            <p:cNvPr id="25" name="Group 25"/>
            <p:cNvGrpSpPr/>
            <p:nvPr/>
          </p:nvGrpSpPr>
          <p:grpSpPr>
            <a:xfrm>
              <a:off x="5687777" y="0"/>
              <a:ext cx="3466294" cy="4399301"/>
              <a:chOff x="0" y="0"/>
              <a:chExt cx="803348" cy="1019582"/>
            </a:xfrm>
          </p:grpSpPr>
          <p:sp>
            <p:nvSpPr>
              <p:cNvPr id="26" name="Freeform 26"/>
              <p:cNvSpPr/>
              <p:nvPr/>
            </p:nvSpPr>
            <p:spPr>
              <a:xfrm>
                <a:off x="0" y="0"/>
                <a:ext cx="803348" cy="1019582"/>
              </a:xfrm>
              <a:custGeom>
                <a:avLst/>
                <a:gdLst/>
                <a:ahLst/>
                <a:cxnLst/>
                <a:rect l="l" t="t" r="r" b="b"/>
                <a:pathLst>
                  <a:path w="803348" h="1019582">
                    <a:moveTo>
                      <a:pt x="0" y="0"/>
                    </a:moveTo>
                    <a:lnTo>
                      <a:pt x="803348" y="0"/>
                    </a:lnTo>
                    <a:lnTo>
                      <a:pt x="803348" y="1019582"/>
                    </a:lnTo>
                    <a:lnTo>
                      <a:pt x="0" y="1019582"/>
                    </a:lnTo>
                    <a:close/>
                  </a:path>
                </a:pathLst>
              </a:custGeom>
              <a:solidFill>
                <a:srgbClr val="63654A"/>
              </a:solidFill>
            </p:spPr>
            <p:txBody>
              <a:bodyPr/>
              <a:lstStyle/>
              <a:p>
                <a:endParaRPr lang="en-US"/>
              </a:p>
            </p:txBody>
          </p:sp>
          <p:sp>
            <p:nvSpPr>
              <p:cNvPr id="27" name="TextBox 27"/>
              <p:cNvSpPr txBox="1"/>
              <p:nvPr/>
            </p:nvSpPr>
            <p:spPr>
              <a:xfrm>
                <a:off x="0" y="-238125"/>
                <a:ext cx="803348" cy="1257707"/>
              </a:xfrm>
              <a:prstGeom prst="rect">
                <a:avLst/>
              </a:prstGeom>
            </p:spPr>
            <p:txBody>
              <a:bodyPr lIns="43297" tIns="43297" rIns="43297" bIns="43297" rtlCol="0" anchor="ctr"/>
              <a:lstStyle/>
              <a:p>
                <a:pPr algn="ctr">
                  <a:lnSpc>
                    <a:spcPts val="3331"/>
                  </a:lnSpc>
                </a:pPr>
                <a:endParaRPr/>
              </a:p>
            </p:txBody>
          </p:sp>
        </p:grpSp>
        <p:sp>
          <p:nvSpPr>
            <p:cNvPr id="28" name="Freeform 28"/>
            <p:cNvSpPr/>
            <p:nvPr/>
          </p:nvSpPr>
          <p:spPr>
            <a:xfrm>
              <a:off x="6222940" y="287869"/>
              <a:ext cx="2395967" cy="2476452"/>
            </a:xfrm>
            <a:custGeom>
              <a:avLst/>
              <a:gdLst/>
              <a:ahLst/>
              <a:cxnLst/>
              <a:rect l="l" t="t" r="r" b="b"/>
              <a:pathLst>
                <a:path w="2395967" h="2476452">
                  <a:moveTo>
                    <a:pt x="0" y="0"/>
                  </a:moveTo>
                  <a:lnTo>
                    <a:pt x="2395968" y="0"/>
                  </a:lnTo>
                  <a:lnTo>
                    <a:pt x="2395968" y="2476452"/>
                  </a:lnTo>
                  <a:lnTo>
                    <a:pt x="0" y="24764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6276645" y="2861541"/>
              <a:ext cx="2288558" cy="1174223"/>
            </a:xfrm>
            <a:prstGeom prst="rect">
              <a:avLst/>
            </a:prstGeom>
          </p:spPr>
          <p:txBody>
            <a:bodyPr lIns="0" tIns="0" rIns="0" bIns="0" rtlCol="0" anchor="t">
              <a:spAutoFit/>
            </a:bodyPr>
            <a:lstStyle/>
            <a:p>
              <a:pPr algn="ctr">
                <a:lnSpc>
                  <a:spcPts val="3078"/>
                </a:lnSpc>
              </a:pPr>
              <a:r>
                <a:rPr lang="en-US" sz="2198" b="1">
                  <a:solidFill>
                    <a:srgbClr val="FFFFFF"/>
                  </a:solidFill>
                  <a:latin typeface="Cakerolli Semi-Bold"/>
                  <a:ea typeface="Cakerolli Semi-Bold"/>
                  <a:cs typeface="Cakerolli Semi-Bold"/>
                  <a:sym typeface="Cakerolli Semi-Bold"/>
                </a:rPr>
                <a:t>ON-PAGE SEO OPTIMIZATION</a:t>
              </a:r>
            </a:p>
          </p:txBody>
        </p:sp>
      </p:grpSp>
      <p:grpSp>
        <p:nvGrpSpPr>
          <p:cNvPr id="30" name="Group 30"/>
          <p:cNvGrpSpPr/>
          <p:nvPr/>
        </p:nvGrpSpPr>
        <p:grpSpPr>
          <a:xfrm>
            <a:off x="13233684" y="1829931"/>
            <a:ext cx="4161618" cy="4114800"/>
            <a:chOff x="0" y="0"/>
            <a:chExt cx="5548824" cy="5486400"/>
          </a:xfrm>
        </p:grpSpPr>
        <p:sp>
          <p:nvSpPr>
            <p:cNvPr id="31" name="Freeform 31"/>
            <p:cNvSpPr/>
            <p:nvPr/>
          </p:nvSpPr>
          <p:spPr>
            <a:xfrm>
              <a:off x="1224243" y="961580"/>
              <a:ext cx="3140658" cy="2394089"/>
            </a:xfrm>
            <a:custGeom>
              <a:avLst/>
              <a:gdLst/>
              <a:ahLst/>
              <a:cxnLst/>
              <a:rect l="l" t="t" r="r" b="b"/>
              <a:pathLst>
                <a:path w="3140658" h="2394089">
                  <a:moveTo>
                    <a:pt x="0" y="0"/>
                  </a:moveTo>
                  <a:lnTo>
                    <a:pt x="3140658" y="0"/>
                  </a:lnTo>
                  <a:lnTo>
                    <a:pt x="3140658" y="2394090"/>
                  </a:lnTo>
                  <a:lnTo>
                    <a:pt x="0" y="2394090"/>
                  </a:lnTo>
                  <a:lnTo>
                    <a:pt x="0" y="0"/>
                  </a:lnTo>
                  <a:close/>
                </a:path>
              </a:pathLst>
            </a:custGeom>
            <a:blipFill>
              <a:blip r:embed="rId10"/>
              <a:stretch>
                <a:fillRect t="-2883" b="-2883"/>
              </a:stretch>
            </a:blipFill>
          </p:spPr>
          <p:txBody>
            <a:bodyPr/>
            <a:lstStyle/>
            <a:p>
              <a:endParaRPr lang="en-US"/>
            </a:p>
          </p:txBody>
        </p:sp>
        <p:sp>
          <p:nvSpPr>
            <p:cNvPr id="32" name="Freeform 32"/>
            <p:cNvSpPr/>
            <p:nvPr/>
          </p:nvSpPr>
          <p:spPr>
            <a:xfrm>
              <a:off x="336553" y="99411"/>
              <a:ext cx="1775380" cy="1724338"/>
            </a:xfrm>
            <a:custGeom>
              <a:avLst/>
              <a:gdLst/>
              <a:ahLst/>
              <a:cxnLst/>
              <a:rect l="l" t="t" r="r" b="b"/>
              <a:pathLst>
                <a:path w="1775380" h="1724338">
                  <a:moveTo>
                    <a:pt x="0" y="0"/>
                  </a:moveTo>
                  <a:lnTo>
                    <a:pt x="1775380" y="0"/>
                  </a:lnTo>
                  <a:lnTo>
                    <a:pt x="1775380" y="1724338"/>
                  </a:lnTo>
                  <a:lnTo>
                    <a:pt x="0" y="17243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3" name="Group 33"/>
            <p:cNvGrpSpPr/>
            <p:nvPr/>
          </p:nvGrpSpPr>
          <p:grpSpPr>
            <a:xfrm>
              <a:off x="336553" y="3460754"/>
              <a:ext cx="4875718" cy="1359867"/>
              <a:chOff x="0" y="0"/>
              <a:chExt cx="963105" cy="268616"/>
            </a:xfrm>
          </p:grpSpPr>
          <p:sp>
            <p:nvSpPr>
              <p:cNvPr id="34" name="Freeform 34"/>
              <p:cNvSpPr/>
              <p:nvPr/>
            </p:nvSpPr>
            <p:spPr>
              <a:xfrm>
                <a:off x="0" y="0"/>
                <a:ext cx="963105" cy="268616"/>
              </a:xfrm>
              <a:custGeom>
                <a:avLst/>
                <a:gdLst/>
                <a:ahLst/>
                <a:cxnLst/>
                <a:rect l="l" t="t" r="r" b="b"/>
                <a:pathLst>
                  <a:path w="963105" h="268616">
                    <a:moveTo>
                      <a:pt x="107974" y="0"/>
                    </a:moveTo>
                    <a:lnTo>
                      <a:pt x="855131" y="0"/>
                    </a:lnTo>
                    <a:cubicBezTo>
                      <a:pt x="883767" y="0"/>
                      <a:pt x="911231" y="11376"/>
                      <a:pt x="931480" y="31625"/>
                    </a:cubicBezTo>
                    <a:cubicBezTo>
                      <a:pt x="951729" y="51874"/>
                      <a:pt x="963105" y="79337"/>
                      <a:pt x="963105" y="107974"/>
                    </a:cubicBezTo>
                    <a:lnTo>
                      <a:pt x="963105" y="160642"/>
                    </a:lnTo>
                    <a:cubicBezTo>
                      <a:pt x="963105" y="189278"/>
                      <a:pt x="951729" y="216742"/>
                      <a:pt x="931480" y="236991"/>
                    </a:cubicBezTo>
                    <a:cubicBezTo>
                      <a:pt x="911231" y="257240"/>
                      <a:pt x="883767" y="268616"/>
                      <a:pt x="855131" y="268616"/>
                    </a:cubicBezTo>
                    <a:lnTo>
                      <a:pt x="107974" y="268616"/>
                    </a:lnTo>
                    <a:cubicBezTo>
                      <a:pt x="79337" y="268616"/>
                      <a:pt x="51874" y="257240"/>
                      <a:pt x="31625" y="236991"/>
                    </a:cubicBezTo>
                    <a:cubicBezTo>
                      <a:pt x="11376" y="216742"/>
                      <a:pt x="0" y="189278"/>
                      <a:pt x="0" y="160642"/>
                    </a:cubicBezTo>
                    <a:lnTo>
                      <a:pt x="0" y="107974"/>
                    </a:lnTo>
                    <a:cubicBezTo>
                      <a:pt x="0" y="79337"/>
                      <a:pt x="11376" y="51874"/>
                      <a:pt x="31625" y="31625"/>
                    </a:cubicBezTo>
                    <a:cubicBezTo>
                      <a:pt x="51874" y="11376"/>
                      <a:pt x="79337" y="0"/>
                      <a:pt x="107974" y="0"/>
                    </a:cubicBezTo>
                    <a:close/>
                  </a:path>
                </a:pathLst>
              </a:custGeom>
              <a:solidFill>
                <a:srgbClr val="4D4F2F"/>
              </a:solidFill>
            </p:spPr>
            <p:txBody>
              <a:bodyPr/>
              <a:lstStyle/>
              <a:p>
                <a:endParaRPr lang="en-US"/>
              </a:p>
            </p:txBody>
          </p:sp>
          <p:sp>
            <p:nvSpPr>
              <p:cNvPr id="35" name="TextBox 35"/>
              <p:cNvSpPr txBox="1"/>
              <p:nvPr/>
            </p:nvSpPr>
            <p:spPr>
              <a:xfrm>
                <a:off x="0" y="-38100"/>
                <a:ext cx="963105" cy="306716"/>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570779" y="3610463"/>
              <a:ext cx="4407266" cy="1050925"/>
            </a:xfrm>
            <a:prstGeom prst="rect">
              <a:avLst/>
            </a:prstGeom>
          </p:spPr>
          <p:txBody>
            <a:bodyPr lIns="0" tIns="0" rIns="0" bIns="0" rtlCol="0" anchor="t">
              <a:spAutoFit/>
            </a:bodyPr>
            <a:lstStyle/>
            <a:p>
              <a:pPr algn="ctr">
                <a:lnSpc>
                  <a:spcPts val="3119"/>
                </a:lnSpc>
                <a:spcBef>
                  <a:spcPct val="0"/>
                </a:spcBef>
              </a:pPr>
              <a:r>
                <a:rPr lang="en-US" sz="2599" b="1">
                  <a:solidFill>
                    <a:srgbClr val="FFFFFF"/>
                  </a:solidFill>
                  <a:latin typeface="Aileron Regular Bold"/>
                  <a:ea typeface="Aileron Regular Bold"/>
                  <a:cs typeface="Aileron Regular Bold"/>
                  <a:sym typeface="Aileron Regular Bold"/>
                </a:rPr>
                <a:t>Increase organic traffic to the website</a:t>
              </a:r>
            </a:p>
          </p:txBody>
        </p:sp>
        <p:sp>
          <p:nvSpPr>
            <p:cNvPr id="37" name="Freeform 37"/>
            <p:cNvSpPr/>
            <p:nvPr/>
          </p:nvSpPr>
          <p:spPr>
            <a:xfrm>
              <a:off x="0" y="0"/>
              <a:ext cx="5548824" cy="5486400"/>
            </a:xfrm>
            <a:custGeom>
              <a:avLst/>
              <a:gdLst/>
              <a:ahLst/>
              <a:cxnLst/>
              <a:rect l="l" t="t" r="r" b="b"/>
              <a:pathLst>
                <a:path w="5548824" h="5486400">
                  <a:moveTo>
                    <a:pt x="0" y="0"/>
                  </a:moveTo>
                  <a:lnTo>
                    <a:pt x="5548824" y="0"/>
                  </a:lnTo>
                  <a:lnTo>
                    <a:pt x="5548824" y="5486400"/>
                  </a:lnTo>
                  <a:lnTo>
                    <a:pt x="0" y="54864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38" name="Group 38"/>
          <p:cNvGrpSpPr/>
          <p:nvPr/>
        </p:nvGrpSpPr>
        <p:grpSpPr>
          <a:xfrm>
            <a:off x="615213" y="694639"/>
            <a:ext cx="12402027" cy="1347552"/>
            <a:chOff x="0" y="0"/>
            <a:chExt cx="16536035" cy="1796737"/>
          </a:xfrm>
        </p:grpSpPr>
        <p:grpSp>
          <p:nvGrpSpPr>
            <p:cNvPr id="39" name="Group 39"/>
            <p:cNvGrpSpPr/>
            <p:nvPr/>
          </p:nvGrpSpPr>
          <p:grpSpPr>
            <a:xfrm>
              <a:off x="0" y="22534"/>
              <a:ext cx="16536035" cy="1774202"/>
              <a:chOff x="0" y="0"/>
              <a:chExt cx="3266377" cy="350460"/>
            </a:xfrm>
          </p:grpSpPr>
          <p:sp>
            <p:nvSpPr>
              <p:cNvPr id="40" name="Freeform 40"/>
              <p:cNvSpPr/>
              <p:nvPr/>
            </p:nvSpPr>
            <p:spPr>
              <a:xfrm>
                <a:off x="0" y="0"/>
                <a:ext cx="3266377" cy="350460"/>
              </a:xfrm>
              <a:custGeom>
                <a:avLst/>
                <a:gdLst/>
                <a:ahLst/>
                <a:cxnLst/>
                <a:rect l="l" t="t" r="r" b="b"/>
                <a:pathLst>
                  <a:path w="3266377" h="350460">
                    <a:moveTo>
                      <a:pt x="31837" y="0"/>
                    </a:moveTo>
                    <a:lnTo>
                      <a:pt x="3234541" y="0"/>
                    </a:lnTo>
                    <a:cubicBezTo>
                      <a:pt x="3242984" y="0"/>
                      <a:pt x="3251082" y="3354"/>
                      <a:pt x="3257053" y="9325"/>
                    </a:cubicBezTo>
                    <a:cubicBezTo>
                      <a:pt x="3263023" y="15295"/>
                      <a:pt x="3266377" y="23393"/>
                      <a:pt x="3266377" y="31837"/>
                    </a:cubicBezTo>
                    <a:lnTo>
                      <a:pt x="3266377" y="318623"/>
                    </a:lnTo>
                    <a:cubicBezTo>
                      <a:pt x="3266377" y="327067"/>
                      <a:pt x="3263023" y="335164"/>
                      <a:pt x="3257053" y="341135"/>
                    </a:cubicBezTo>
                    <a:cubicBezTo>
                      <a:pt x="3251082" y="347106"/>
                      <a:pt x="3242984" y="350460"/>
                      <a:pt x="3234541" y="350460"/>
                    </a:cubicBezTo>
                    <a:lnTo>
                      <a:pt x="31837" y="350460"/>
                    </a:lnTo>
                    <a:cubicBezTo>
                      <a:pt x="14254" y="350460"/>
                      <a:pt x="0" y="336206"/>
                      <a:pt x="0" y="318623"/>
                    </a:cubicBezTo>
                    <a:lnTo>
                      <a:pt x="0" y="31837"/>
                    </a:lnTo>
                    <a:cubicBezTo>
                      <a:pt x="0" y="23393"/>
                      <a:pt x="3354" y="15295"/>
                      <a:pt x="9325" y="9325"/>
                    </a:cubicBezTo>
                    <a:cubicBezTo>
                      <a:pt x="15295" y="3354"/>
                      <a:pt x="23393" y="0"/>
                      <a:pt x="31837" y="0"/>
                    </a:cubicBezTo>
                    <a:close/>
                  </a:path>
                </a:pathLst>
              </a:custGeom>
              <a:solidFill>
                <a:srgbClr val="B2B8A9"/>
              </a:solidFill>
            </p:spPr>
            <p:txBody>
              <a:bodyPr/>
              <a:lstStyle/>
              <a:p>
                <a:endParaRPr lang="en-US"/>
              </a:p>
            </p:txBody>
          </p:sp>
          <p:sp>
            <p:nvSpPr>
              <p:cNvPr id="41" name="TextBox 41"/>
              <p:cNvSpPr txBox="1"/>
              <p:nvPr/>
            </p:nvSpPr>
            <p:spPr>
              <a:xfrm>
                <a:off x="0" y="-38100"/>
                <a:ext cx="3266377" cy="388560"/>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8368233" y="277804"/>
              <a:ext cx="833141" cy="1371426"/>
            </a:xfrm>
            <a:custGeom>
              <a:avLst/>
              <a:gdLst/>
              <a:ahLst/>
              <a:cxnLst/>
              <a:rect l="l" t="t" r="r" b="b"/>
              <a:pathLst>
                <a:path w="833141" h="1371426">
                  <a:moveTo>
                    <a:pt x="0" y="0"/>
                  </a:moveTo>
                  <a:lnTo>
                    <a:pt x="833141" y="0"/>
                  </a:lnTo>
                  <a:lnTo>
                    <a:pt x="833141" y="1371426"/>
                  </a:lnTo>
                  <a:lnTo>
                    <a:pt x="0" y="137142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43" name="TextBox 43"/>
            <p:cNvSpPr txBox="1"/>
            <p:nvPr/>
          </p:nvSpPr>
          <p:spPr>
            <a:xfrm>
              <a:off x="9201374" y="-161925"/>
              <a:ext cx="4879254" cy="1924695"/>
            </a:xfrm>
            <a:prstGeom prst="rect">
              <a:avLst/>
            </a:prstGeom>
          </p:spPr>
          <p:txBody>
            <a:bodyPr lIns="0" tIns="0" rIns="0" bIns="0" rtlCol="0" anchor="t">
              <a:spAutoFit/>
            </a:bodyPr>
            <a:lstStyle/>
            <a:p>
              <a:pPr algn="ctr">
                <a:lnSpc>
                  <a:spcPts val="12179"/>
                </a:lnSpc>
              </a:pPr>
              <a:r>
                <a:rPr lang="en-US" sz="8699" b="1">
                  <a:solidFill>
                    <a:srgbClr val="100F0D"/>
                  </a:solidFill>
                  <a:latin typeface="Aileron Ultra-Bold"/>
                  <a:ea typeface="Aileron Ultra-Bold"/>
                  <a:cs typeface="Aileron Ultra-Bold"/>
                  <a:sym typeface="Aileron Ultra-Bold"/>
                </a:rPr>
                <a:t>SEO </a:t>
              </a:r>
            </a:p>
          </p:txBody>
        </p:sp>
        <p:sp>
          <p:nvSpPr>
            <p:cNvPr id="44" name="TextBox 44"/>
            <p:cNvSpPr txBox="1"/>
            <p:nvPr/>
          </p:nvSpPr>
          <p:spPr>
            <a:xfrm>
              <a:off x="551316" y="323850"/>
              <a:ext cx="8233487" cy="1450352"/>
            </a:xfrm>
            <a:prstGeom prst="rect">
              <a:avLst/>
            </a:prstGeom>
          </p:spPr>
          <p:txBody>
            <a:bodyPr lIns="0" tIns="0" rIns="0" bIns="0" rtlCol="0" anchor="t">
              <a:spAutoFit/>
            </a:bodyPr>
            <a:lstStyle/>
            <a:p>
              <a:pPr algn="ctr">
                <a:lnSpc>
                  <a:spcPts val="7118"/>
                </a:lnSpc>
              </a:pPr>
              <a:r>
                <a:rPr lang="en-US" sz="8788" b="1" spc="-632">
                  <a:solidFill>
                    <a:srgbClr val="100F0D"/>
                  </a:solidFill>
                  <a:latin typeface="Aileron Bold"/>
                  <a:ea typeface="Aileron Bold"/>
                  <a:cs typeface="Aileron Bold"/>
                  <a:sym typeface="Aileron Bold"/>
                </a:rPr>
                <a:t>TACTIC  2</a:t>
              </a:r>
            </a:p>
          </p:txBody>
        </p:sp>
      </p:grpSp>
      <p:grpSp>
        <p:nvGrpSpPr>
          <p:cNvPr id="45" name="Group 45"/>
          <p:cNvGrpSpPr/>
          <p:nvPr/>
        </p:nvGrpSpPr>
        <p:grpSpPr>
          <a:xfrm>
            <a:off x="10226800" y="5944731"/>
            <a:ext cx="11028657" cy="8533145"/>
            <a:chOff x="0" y="0"/>
            <a:chExt cx="14704876" cy="11377526"/>
          </a:xfrm>
        </p:grpSpPr>
        <p:sp>
          <p:nvSpPr>
            <p:cNvPr id="46" name="Freeform 46"/>
            <p:cNvSpPr/>
            <p:nvPr/>
          </p:nvSpPr>
          <p:spPr>
            <a:xfrm rot="-1932924" flipV="1">
              <a:off x="-33620" y="3618876"/>
              <a:ext cx="14772116" cy="4139774"/>
            </a:xfrm>
            <a:custGeom>
              <a:avLst/>
              <a:gdLst/>
              <a:ahLst/>
              <a:cxnLst/>
              <a:rect l="l" t="t" r="r" b="b"/>
              <a:pathLst>
                <a:path w="14772116" h="4139774">
                  <a:moveTo>
                    <a:pt x="0" y="4139774"/>
                  </a:moveTo>
                  <a:lnTo>
                    <a:pt x="14772116" y="4139774"/>
                  </a:lnTo>
                  <a:lnTo>
                    <a:pt x="14772116" y="0"/>
                  </a:lnTo>
                  <a:lnTo>
                    <a:pt x="0" y="0"/>
                  </a:lnTo>
                  <a:lnTo>
                    <a:pt x="0" y="4139774"/>
                  </a:lnTo>
                  <a:close/>
                </a:path>
              </a:pathLst>
            </a:custGeom>
            <a:blipFill>
              <a:blip r:embed="rId17"/>
              <a:stretch>
                <a:fillRect b="-14186"/>
              </a:stretch>
            </a:blipFill>
          </p:spPr>
          <p:txBody>
            <a:bodyPr/>
            <a:lstStyle/>
            <a:p>
              <a:endParaRPr lang="en-US"/>
            </a:p>
          </p:txBody>
        </p:sp>
        <p:sp>
          <p:nvSpPr>
            <p:cNvPr id="47" name="Freeform 47"/>
            <p:cNvSpPr/>
            <p:nvPr/>
          </p:nvSpPr>
          <p:spPr>
            <a:xfrm>
              <a:off x="4502856" y="1039928"/>
              <a:ext cx="5699163" cy="4144844"/>
            </a:xfrm>
            <a:custGeom>
              <a:avLst/>
              <a:gdLst/>
              <a:ahLst/>
              <a:cxnLst/>
              <a:rect l="l" t="t" r="r" b="b"/>
              <a:pathLst>
                <a:path w="5699163" h="4144844">
                  <a:moveTo>
                    <a:pt x="0" y="0"/>
                  </a:moveTo>
                  <a:lnTo>
                    <a:pt x="5699164" y="0"/>
                  </a:lnTo>
                  <a:lnTo>
                    <a:pt x="5699164" y="4144844"/>
                  </a:lnTo>
                  <a:lnTo>
                    <a:pt x="0" y="4144844"/>
                  </a:lnTo>
                  <a:lnTo>
                    <a:pt x="0" y="0"/>
                  </a:lnTo>
                  <a:close/>
                </a:path>
              </a:pathLst>
            </a:custGeom>
            <a:blipFill>
              <a:blip r:embed="rId18"/>
              <a:stretch>
                <a:fillRect l="-9090"/>
              </a:stretch>
            </a:blipFill>
          </p:spPr>
          <p:txBody>
            <a:bodyPr/>
            <a:lstStyle/>
            <a:p>
              <a:endParaRPr lang="en-US"/>
            </a:p>
          </p:txBody>
        </p:sp>
        <p:sp>
          <p:nvSpPr>
            <p:cNvPr id="48" name="Freeform 48"/>
            <p:cNvSpPr/>
            <p:nvPr/>
          </p:nvSpPr>
          <p:spPr>
            <a:xfrm>
              <a:off x="2776460" y="2057875"/>
              <a:ext cx="4366636" cy="2911091"/>
            </a:xfrm>
            <a:custGeom>
              <a:avLst/>
              <a:gdLst/>
              <a:ahLst/>
              <a:cxnLst/>
              <a:rect l="l" t="t" r="r" b="b"/>
              <a:pathLst>
                <a:path w="4366636" h="2911091">
                  <a:moveTo>
                    <a:pt x="0" y="0"/>
                  </a:moveTo>
                  <a:lnTo>
                    <a:pt x="4366636" y="0"/>
                  </a:lnTo>
                  <a:lnTo>
                    <a:pt x="4366636" y="2911091"/>
                  </a:lnTo>
                  <a:lnTo>
                    <a:pt x="0" y="2911091"/>
                  </a:lnTo>
                  <a:lnTo>
                    <a:pt x="0" y="0"/>
                  </a:lnTo>
                  <a:close/>
                </a:path>
              </a:pathLst>
            </a:custGeom>
            <a:blipFill>
              <a:blip r:embed="rId19"/>
              <a:stretch>
                <a:fillRect/>
              </a:stretch>
            </a:blipFill>
          </p:spPr>
          <p:txBody>
            <a:bodyPr/>
            <a:lstStyle/>
            <a:p>
              <a:endParaRPr lang="en-US"/>
            </a:p>
          </p:txBody>
        </p:sp>
      </p:grpSp>
      <p:sp>
        <p:nvSpPr>
          <p:cNvPr id="49" name="Freeform 49"/>
          <p:cNvSpPr/>
          <p:nvPr/>
        </p:nvSpPr>
        <p:spPr>
          <a:xfrm>
            <a:off x="12627428" y="6313879"/>
            <a:ext cx="3113701" cy="1167638"/>
          </a:xfrm>
          <a:custGeom>
            <a:avLst/>
            <a:gdLst/>
            <a:ahLst/>
            <a:cxnLst/>
            <a:rect l="l" t="t" r="r" b="b"/>
            <a:pathLst>
              <a:path w="3113701" h="1167638">
                <a:moveTo>
                  <a:pt x="0" y="0"/>
                </a:moveTo>
                <a:lnTo>
                  <a:pt x="3113701" y="0"/>
                </a:lnTo>
                <a:lnTo>
                  <a:pt x="3113701" y="1167638"/>
                </a:lnTo>
                <a:lnTo>
                  <a:pt x="0" y="116763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0" name="Freeform 50"/>
          <p:cNvSpPr/>
          <p:nvPr/>
        </p:nvSpPr>
        <p:spPr>
          <a:xfrm>
            <a:off x="9144000" y="8108856"/>
            <a:ext cx="2166225" cy="1741645"/>
          </a:xfrm>
          <a:custGeom>
            <a:avLst/>
            <a:gdLst/>
            <a:ahLst/>
            <a:cxnLst/>
            <a:rect l="l" t="t" r="r" b="b"/>
            <a:pathLst>
              <a:path w="2166225" h="1741645">
                <a:moveTo>
                  <a:pt x="0" y="0"/>
                </a:moveTo>
                <a:lnTo>
                  <a:pt x="2166225" y="0"/>
                </a:lnTo>
                <a:lnTo>
                  <a:pt x="2166225" y="1741645"/>
                </a:lnTo>
                <a:lnTo>
                  <a:pt x="0" y="1741645"/>
                </a:lnTo>
                <a:lnTo>
                  <a:pt x="0" y="0"/>
                </a:lnTo>
                <a:close/>
              </a:path>
            </a:pathLst>
          </a:custGeom>
          <a:blipFill>
            <a:blip r:embed="rId22"/>
            <a:stretch>
              <a:fillRect/>
            </a:stretch>
          </a:blipFill>
        </p:spPr>
        <p:txBody>
          <a:bodyPr/>
          <a:lstStyle/>
          <a:p>
            <a:endParaRPr lang="en-US"/>
          </a:p>
        </p:txBody>
      </p:sp>
      <p:sp>
        <p:nvSpPr>
          <p:cNvPr id="51" name="Freeform 51"/>
          <p:cNvSpPr/>
          <p:nvPr/>
        </p:nvSpPr>
        <p:spPr>
          <a:xfrm>
            <a:off x="2212217" y="7992283"/>
            <a:ext cx="1538661" cy="1033261"/>
          </a:xfrm>
          <a:custGeom>
            <a:avLst/>
            <a:gdLst/>
            <a:ahLst/>
            <a:cxnLst/>
            <a:rect l="l" t="t" r="r" b="b"/>
            <a:pathLst>
              <a:path w="1538661" h="1033261">
                <a:moveTo>
                  <a:pt x="0" y="0"/>
                </a:moveTo>
                <a:lnTo>
                  <a:pt x="1538661" y="0"/>
                </a:lnTo>
                <a:lnTo>
                  <a:pt x="1538661" y="1033261"/>
                </a:lnTo>
                <a:lnTo>
                  <a:pt x="0" y="1033261"/>
                </a:lnTo>
                <a:lnTo>
                  <a:pt x="0" y="0"/>
                </a:lnTo>
                <a:close/>
              </a:path>
            </a:pathLst>
          </a:custGeom>
          <a:blipFill>
            <a:blip r:embed="rId23"/>
            <a:stretch>
              <a:fillRect/>
            </a:stretch>
          </a:blipFill>
        </p:spPr>
        <p:txBody>
          <a:bodyPr/>
          <a:lstStyle/>
          <a:p>
            <a:endParaRPr lang="en-US"/>
          </a:p>
        </p:txBody>
      </p:sp>
      <p:sp>
        <p:nvSpPr>
          <p:cNvPr id="52" name="Freeform 52"/>
          <p:cNvSpPr/>
          <p:nvPr/>
        </p:nvSpPr>
        <p:spPr>
          <a:xfrm>
            <a:off x="6076377" y="8264375"/>
            <a:ext cx="1354699" cy="761169"/>
          </a:xfrm>
          <a:custGeom>
            <a:avLst/>
            <a:gdLst/>
            <a:ahLst/>
            <a:cxnLst/>
            <a:rect l="l" t="t" r="r" b="b"/>
            <a:pathLst>
              <a:path w="1354699" h="761169">
                <a:moveTo>
                  <a:pt x="0" y="0"/>
                </a:moveTo>
                <a:lnTo>
                  <a:pt x="1354699" y="0"/>
                </a:lnTo>
                <a:lnTo>
                  <a:pt x="1354699" y="761169"/>
                </a:lnTo>
                <a:lnTo>
                  <a:pt x="0" y="761169"/>
                </a:lnTo>
                <a:lnTo>
                  <a:pt x="0" y="0"/>
                </a:lnTo>
                <a:close/>
              </a:path>
            </a:pathLst>
          </a:custGeom>
          <a:blipFill>
            <a:blip r:embed="rId24"/>
            <a:stretch>
              <a:fillRect/>
            </a:stretch>
          </a:blipFill>
        </p:spPr>
        <p:txBody>
          <a:bodyPr/>
          <a:lstStyle/>
          <a:p>
            <a:endParaRPr lang="en-US"/>
          </a:p>
        </p:txBody>
      </p:sp>
      <p:sp>
        <p:nvSpPr>
          <p:cNvPr id="53" name="Freeform 53"/>
          <p:cNvSpPr/>
          <p:nvPr/>
        </p:nvSpPr>
        <p:spPr>
          <a:xfrm>
            <a:off x="0" y="7992283"/>
            <a:ext cx="2981547" cy="1858218"/>
          </a:xfrm>
          <a:custGeom>
            <a:avLst/>
            <a:gdLst/>
            <a:ahLst/>
            <a:cxnLst/>
            <a:rect l="l" t="t" r="r" b="b"/>
            <a:pathLst>
              <a:path w="2981547" h="1858218">
                <a:moveTo>
                  <a:pt x="0" y="0"/>
                </a:moveTo>
                <a:lnTo>
                  <a:pt x="2981547" y="0"/>
                </a:lnTo>
                <a:lnTo>
                  <a:pt x="2981547" y="1858218"/>
                </a:lnTo>
                <a:lnTo>
                  <a:pt x="0" y="1858218"/>
                </a:lnTo>
                <a:lnTo>
                  <a:pt x="0" y="0"/>
                </a:lnTo>
                <a:close/>
              </a:path>
            </a:pathLst>
          </a:custGeom>
          <a:blipFill>
            <a:blip r:embed="rId25"/>
            <a:stretch>
              <a:fillRect/>
            </a:stretch>
          </a:blipFill>
        </p:spPr>
        <p:txBody>
          <a:bodyPr/>
          <a:lstStyle/>
          <a:p>
            <a:endParaRPr lang="en-US"/>
          </a:p>
        </p:txBody>
      </p:sp>
      <p:sp>
        <p:nvSpPr>
          <p:cNvPr id="54" name="Freeform 54"/>
          <p:cNvSpPr/>
          <p:nvPr/>
        </p:nvSpPr>
        <p:spPr>
          <a:xfrm>
            <a:off x="2045898" y="8906683"/>
            <a:ext cx="1871300" cy="1122780"/>
          </a:xfrm>
          <a:custGeom>
            <a:avLst/>
            <a:gdLst/>
            <a:ahLst/>
            <a:cxnLst/>
            <a:rect l="l" t="t" r="r" b="b"/>
            <a:pathLst>
              <a:path w="1871300" h="1122780">
                <a:moveTo>
                  <a:pt x="0" y="0"/>
                </a:moveTo>
                <a:lnTo>
                  <a:pt x="1871299" y="0"/>
                </a:lnTo>
                <a:lnTo>
                  <a:pt x="1871299" y="1122780"/>
                </a:lnTo>
                <a:lnTo>
                  <a:pt x="0" y="1122780"/>
                </a:lnTo>
                <a:lnTo>
                  <a:pt x="0" y="0"/>
                </a:lnTo>
                <a:close/>
              </a:path>
            </a:pathLst>
          </a:custGeom>
          <a:blipFill>
            <a:blip r:embed="rId26"/>
            <a:stretch>
              <a:fillRect/>
            </a:stretch>
          </a:blipFill>
        </p:spPr>
        <p:txBody>
          <a:bodyPr/>
          <a:lstStyle/>
          <a:p>
            <a:endParaRPr lang="en-US"/>
          </a:p>
        </p:txBody>
      </p:sp>
      <p:sp>
        <p:nvSpPr>
          <p:cNvPr id="55" name="Freeform 55"/>
          <p:cNvSpPr/>
          <p:nvPr/>
        </p:nvSpPr>
        <p:spPr>
          <a:xfrm>
            <a:off x="5179256" y="8644960"/>
            <a:ext cx="2521445" cy="1412009"/>
          </a:xfrm>
          <a:custGeom>
            <a:avLst/>
            <a:gdLst/>
            <a:ahLst/>
            <a:cxnLst/>
            <a:rect l="l" t="t" r="r" b="b"/>
            <a:pathLst>
              <a:path w="2521445" h="1412009">
                <a:moveTo>
                  <a:pt x="0" y="0"/>
                </a:moveTo>
                <a:lnTo>
                  <a:pt x="2521445" y="0"/>
                </a:lnTo>
                <a:lnTo>
                  <a:pt x="2521445" y="1412009"/>
                </a:lnTo>
                <a:lnTo>
                  <a:pt x="0" y="1412009"/>
                </a:lnTo>
                <a:lnTo>
                  <a:pt x="0" y="0"/>
                </a:lnTo>
                <a:close/>
              </a:path>
            </a:pathLst>
          </a:custGeom>
          <a:blipFill>
            <a:blip r:embed="rId27"/>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40709"/>
            <a:ext cx="15524291" cy="1377989"/>
            <a:chOff x="0" y="0"/>
            <a:chExt cx="4088702" cy="362927"/>
          </a:xfrm>
        </p:grpSpPr>
        <p:sp>
          <p:nvSpPr>
            <p:cNvPr id="3" name="Freeform 3"/>
            <p:cNvSpPr/>
            <p:nvPr/>
          </p:nvSpPr>
          <p:spPr>
            <a:xfrm>
              <a:off x="0" y="0"/>
              <a:ext cx="4088702" cy="362927"/>
            </a:xfrm>
            <a:custGeom>
              <a:avLst/>
              <a:gdLst/>
              <a:ahLst/>
              <a:cxnLst/>
              <a:rect l="l" t="t" r="r" b="b"/>
              <a:pathLst>
                <a:path w="4088702" h="362927">
                  <a:moveTo>
                    <a:pt x="25434" y="0"/>
                  </a:moveTo>
                  <a:lnTo>
                    <a:pt x="4063268" y="0"/>
                  </a:lnTo>
                  <a:cubicBezTo>
                    <a:pt x="4077315" y="0"/>
                    <a:pt x="4088702" y="11387"/>
                    <a:pt x="4088702" y="25434"/>
                  </a:cubicBezTo>
                  <a:lnTo>
                    <a:pt x="4088702" y="337493"/>
                  </a:lnTo>
                  <a:cubicBezTo>
                    <a:pt x="4088702" y="344239"/>
                    <a:pt x="4086022" y="350708"/>
                    <a:pt x="4081253" y="355478"/>
                  </a:cubicBezTo>
                  <a:cubicBezTo>
                    <a:pt x="4076483" y="360247"/>
                    <a:pt x="4070014" y="362927"/>
                    <a:pt x="4063268" y="362927"/>
                  </a:cubicBezTo>
                  <a:lnTo>
                    <a:pt x="25434" y="362927"/>
                  </a:lnTo>
                  <a:cubicBezTo>
                    <a:pt x="11387" y="362927"/>
                    <a:pt x="0" y="351540"/>
                    <a:pt x="0" y="337493"/>
                  </a:cubicBezTo>
                  <a:lnTo>
                    <a:pt x="0" y="25434"/>
                  </a:lnTo>
                  <a:cubicBezTo>
                    <a:pt x="0" y="11387"/>
                    <a:pt x="11387" y="0"/>
                    <a:pt x="25434" y="0"/>
                  </a:cubicBezTo>
                  <a:close/>
                </a:path>
              </a:pathLst>
            </a:custGeom>
            <a:solidFill>
              <a:srgbClr val="B2B8A9"/>
            </a:solidFill>
          </p:spPr>
          <p:txBody>
            <a:bodyPr/>
            <a:lstStyle/>
            <a:p>
              <a:endParaRPr lang="en-US"/>
            </a:p>
          </p:txBody>
        </p:sp>
        <p:sp>
          <p:nvSpPr>
            <p:cNvPr id="4" name="TextBox 4"/>
            <p:cNvSpPr txBox="1"/>
            <p:nvPr/>
          </p:nvSpPr>
          <p:spPr>
            <a:xfrm>
              <a:off x="0" y="-38100"/>
              <a:ext cx="4088702" cy="4010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487867" y="815418"/>
            <a:ext cx="624856" cy="1028570"/>
          </a:xfrm>
          <a:custGeom>
            <a:avLst/>
            <a:gdLst/>
            <a:ahLst/>
            <a:cxnLst/>
            <a:rect l="l" t="t" r="r" b="b"/>
            <a:pathLst>
              <a:path w="624856" h="1028570">
                <a:moveTo>
                  <a:pt x="0" y="0"/>
                </a:moveTo>
                <a:lnTo>
                  <a:pt x="624856" y="0"/>
                </a:lnTo>
                <a:lnTo>
                  <a:pt x="624856" y="1028570"/>
                </a:lnTo>
                <a:lnTo>
                  <a:pt x="0" y="1028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85350" y="4157941"/>
            <a:ext cx="3556801" cy="4582030"/>
          </a:xfrm>
          <a:custGeom>
            <a:avLst/>
            <a:gdLst/>
            <a:ahLst/>
            <a:cxnLst/>
            <a:rect l="l" t="t" r="r" b="b"/>
            <a:pathLst>
              <a:path w="3556801" h="4582030">
                <a:moveTo>
                  <a:pt x="0" y="0"/>
                </a:moveTo>
                <a:lnTo>
                  <a:pt x="3556800" y="0"/>
                </a:lnTo>
                <a:lnTo>
                  <a:pt x="3556800" y="4582030"/>
                </a:lnTo>
                <a:lnTo>
                  <a:pt x="0" y="4582030"/>
                </a:lnTo>
                <a:lnTo>
                  <a:pt x="0" y="0"/>
                </a:lnTo>
                <a:close/>
              </a:path>
            </a:pathLst>
          </a:custGeom>
          <a:blipFill>
            <a:blip r:embed="rId4"/>
            <a:stretch>
              <a:fillRect/>
            </a:stretch>
          </a:blipFill>
        </p:spPr>
        <p:txBody>
          <a:bodyPr/>
          <a:lstStyle/>
          <a:p>
            <a:endParaRPr lang="en-US"/>
          </a:p>
        </p:txBody>
      </p:sp>
      <p:sp>
        <p:nvSpPr>
          <p:cNvPr id="7" name="Freeform 7"/>
          <p:cNvSpPr/>
          <p:nvPr/>
        </p:nvSpPr>
        <p:spPr>
          <a:xfrm>
            <a:off x="3506103" y="4676270"/>
            <a:ext cx="3981764" cy="4582030"/>
          </a:xfrm>
          <a:custGeom>
            <a:avLst/>
            <a:gdLst/>
            <a:ahLst/>
            <a:cxnLst/>
            <a:rect l="l" t="t" r="r" b="b"/>
            <a:pathLst>
              <a:path w="3981764" h="4582030">
                <a:moveTo>
                  <a:pt x="0" y="0"/>
                </a:moveTo>
                <a:lnTo>
                  <a:pt x="3981764" y="0"/>
                </a:lnTo>
                <a:lnTo>
                  <a:pt x="3981764" y="4582030"/>
                </a:lnTo>
                <a:lnTo>
                  <a:pt x="0" y="4582030"/>
                </a:lnTo>
                <a:lnTo>
                  <a:pt x="0" y="0"/>
                </a:lnTo>
                <a:close/>
              </a:path>
            </a:pathLst>
          </a:custGeom>
          <a:blipFill>
            <a:blip r:embed="rId5"/>
            <a:stretch>
              <a:fillRect/>
            </a:stretch>
          </a:blipFill>
        </p:spPr>
        <p:txBody>
          <a:bodyPr/>
          <a:lstStyle/>
          <a:p>
            <a:endParaRPr lang="en-US"/>
          </a:p>
        </p:txBody>
      </p:sp>
      <p:sp>
        <p:nvSpPr>
          <p:cNvPr id="8" name="Freeform 8"/>
          <p:cNvSpPr/>
          <p:nvPr/>
        </p:nvSpPr>
        <p:spPr>
          <a:xfrm rot="-5400000">
            <a:off x="1445872" y="3231881"/>
            <a:ext cx="731979" cy="821295"/>
          </a:xfrm>
          <a:custGeom>
            <a:avLst/>
            <a:gdLst/>
            <a:ahLst/>
            <a:cxnLst/>
            <a:rect l="l" t="t" r="r" b="b"/>
            <a:pathLst>
              <a:path w="731979" h="821295">
                <a:moveTo>
                  <a:pt x="0" y="0"/>
                </a:moveTo>
                <a:lnTo>
                  <a:pt x="731979" y="0"/>
                </a:lnTo>
                <a:lnTo>
                  <a:pt x="731979" y="821295"/>
                </a:lnTo>
                <a:lnTo>
                  <a:pt x="0" y="821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0635074" y="4404543"/>
            <a:ext cx="4331814" cy="4586080"/>
          </a:xfrm>
          <a:custGeom>
            <a:avLst/>
            <a:gdLst/>
            <a:ahLst/>
            <a:cxnLst/>
            <a:rect l="l" t="t" r="r" b="b"/>
            <a:pathLst>
              <a:path w="4331814" h="4586080">
                <a:moveTo>
                  <a:pt x="0" y="0"/>
                </a:moveTo>
                <a:lnTo>
                  <a:pt x="4331813" y="0"/>
                </a:lnTo>
                <a:lnTo>
                  <a:pt x="4331813" y="4586080"/>
                </a:lnTo>
                <a:lnTo>
                  <a:pt x="0" y="4586080"/>
                </a:lnTo>
                <a:lnTo>
                  <a:pt x="0" y="0"/>
                </a:lnTo>
                <a:close/>
              </a:path>
            </a:pathLst>
          </a:custGeom>
          <a:blipFill>
            <a:blip r:embed="rId8"/>
            <a:stretch>
              <a:fillRect t="-4889"/>
            </a:stretch>
          </a:blipFill>
        </p:spPr>
        <p:txBody>
          <a:bodyPr/>
          <a:lstStyle/>
          <a:p>
            <a:endParaRPr lang="en-US"/>
          </a:p>
        </p:txBody>
      </p:sp>
      <p:sp>
        <p:nvSpPr>
          <p:cNvPr id="10" name="TextBox 10"/>
          <p:cNvSpPr txBox="1"/>
          <p:nvPr/>
        </p:nvSpPr>
        <p:spPr>
          <a:xfrm>
            <a:off x="8112723" y="751894"/>
            <a:ext cx="7064856" cy="969645"/>
          </a:xfrm>
          <a:prstGeom prst="rect">
            <a:avLst/>
          </a:prstGeom>
        </p:spPr>
        <p:txBody>
          <a:bodyPr lIns="0" tIns="0" rIns="0" bIns="0" rtlCol="0" anchor="t">
            <a:spAutoFit/>
          </a:bodyPr>
          <a:lstStyle/>
          <a:p>
            <a:pPr algn="ctr">
              <a:lnSpc>
                <a:spcPts val="7979"/>
              </a:lnSpc>
            </a:pPr>
            <a:r>
              <a:rPr lang="en-US" sz="5699" b="1">
                <a:solidFill>
                  <a:srgbClr val="100F0D"/>
                </a:solidFill>
                <a:latin typeface="Aileron Ultra-Bold"/>
                <a:ea typeface="Aileron Ultra-Bold"/>
                <a:cs typeface="Aileron Ultra-Bold"/>
                <a:sym typeface="Aileron Ultra-Bold"/>
              </a:rPr>
              <a:t>E-mail Marketing </a:t>
            </a:r>
          </a:p>
        </p:txBody>
      </p:sp>
      <p:sp>
        <p:nvSpPr>
          <p:cNvPr id="11" name="TextBox 11"/>
          <p:cNvSpPr txBox="1"/>
          <p:nvPr/>
        </p:nvSpPr>
        <p:spPr>
          <a:xfrm>
            <a:off x="1442187" y="947658"/>
            <a:ext cx="6175115" cy="1006742"/>
          </a:xfrm>
          <a:prstGeom prst="rect">
            <a:avLst/>
          </a:prstGeom>
        </p:spPr>
        <p:txBody>
          <a:bodyPr lIns="0" tIns="0" rIns="0" bIns="0" rtlCol="0" anchor="t">
            <a:spAutoFit/>
          </a:bodyPr>
          <a:lstStyle/>
          <a:p>
            <a:pPr algn="ctr">
              <a:lnSpc>
                <a:spcPts val="7118"/>
              </a:lnSpc>
            </a:pPr>
            <a:r>
              <a:rPr lang="en-US" sz="8788" b="1" spc="-632">
                <a:solidFill>
                  <a:srgbClr val="100F0D"/>
                </a:solidFill>
                <a:latin typeface="Aileron Bold"/>
                <a:ea typeface="Aileron Bold"/>
                <a:cs typeface="Aileron Bold"/>
                <a:sym typeface="Aileron Bold"/>
              </a:rPr>
              <a:t>TACTIC  3</a:t>
            </a:r>
          </a:p>
        </p:txBody>
      </p:sp>
      <p:sp>
        <p:nvSpPr>
          <p:cNvPr id="12" name="TextBox 12"/>
          <p:cNvSpPr txBox="1"/>
          <p:nvPr/>
        </p:nvSpPr>
        <p:spPr>
          <a:xfrm>
            <a:off x="1468362" y="3508307"/>
            <a:ext cx="565796" cy="294722"/>
          </a:xfrm>
          <a:prstGeom prst="rect">
            <a:avLst/>
          </a:prstGeom>
        </p:spPr>
        <p:txBody>
          <a:bodyPr lIns="0" tIns="0" rIns="0" bIns="0" rtlCol="0" anchor="t">
            <a:spAutoFit/>
          </a:bodyPr>
          <a:lstStyle/>
          <a:p>
            <a:pPr algn="ctr">
              <a:lnSpc>
                <a:spcPts val="2286"/>
              </a:lnSpc>
            </a:pPr>
            <a:r>
              <a:rPr lang="en-US" sz="2079">
                <a:solidFill>
                  <a:srgbClr val="FFFFFF"/>
                </a:solidFill>
                <a:latin typeface="Fredoka"/>
                <a:ea typeface="Fredoka"/>
                <a:cs typeface="Fredoka"/>
                <a:sym typeface="Fredoka"/>
              </a:rPr>
              <a:t>01</a:t>
            </a:r>
          </a:p>
        </p:txBody>
      </p:sp>
      <p:sp>
        <p:nvSpPr>
          <p:cNvPr id="13" name="TextBox 13"/>
          <p:cNvSpPr txBox="1"/>
          <p:nvPr/>
        </p:nvSpPr>
        <p:spPr>
          <a:xfrm>
            <a:off x="2392625" y="3456791"/>
            <a:ext cx="5649926" cy="37147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Aileron Regular"/>
                <a:ea typeface="Aileron Regular"/>
                <a:cs typeface="Aileron Regular"/>
                <a:sym typeface="Aileron Regular"/>
              </a:rPr>
              <a:t>Create Meta Ads to acquire new leads</a:t>
            </a:r>
          </a:p>
        </p:txBody>
      </p:sp>
      <p:sp>
        <p:nvSpPr>
          <p:cNvPr id="14" name="Freeform 14"/>
          <p:cNvSpPr/>
          <p:nvPr/>
        </p:nvSpPr>
        <p:spPr>
          <a:xfrm rot="-5400000">
            <a:off x="9524970" y="3251048"/>
            <a:ext cx="731979" cy="821295"/>
          </a:xfrm>
          <a:custGeom>
            <a:avLst/>
            <a:gdLst/>
            <a:ahLst/>
            <a:cxnLst/>
            <a:rect l="l" t="t" r="r" b="b"/>
            <a:pathLst>
              <a:path w="731979" h="821295">
                <a:moveTo>
                  <a:pt x="0" y="0"/>
                </a:moveTo>
                <a:lnTo>
                  <a:pt x="731979" y="0"/>
                </a:lnTo>
                <a:lnTo>
                  <a:pt x="731979" y="821295"/>
                </a:lnTo>
                <a:lnTo>
                  <a:pt x="0" y="821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547461" y="3527473"/>
            <a:ext cx="565796" cy="294722"/>
          </a:xfrm>
          <a:prstGeom prst="rect">
            <a:avLst/>
          </a:prstGeom>
        </p:spPr>
        <p:txBody>
          <a:bodyPr lIns="0" tIns="0" rIns="0" bIns="0" rtlCol="0" anchor="t">
            <a:spAutoFit/>
          </a:bodyPr>
          <a:lstStyle/>
          <a:p>
            <a:pPr algn="ctr">
              <a:lnSpc>
                <a:spcPts val="2286"/>
              </a:lnSpc>
            </a:pPr>
            <a:r>
              <a:rPr lang="en-US" sz="2079">
                <a:solidFill>
                  <a:srgbClr val="FFFFFF"/>
                </a:solidFill>
                <a:latin typeface="Fredoka"/>
                <a:ea typeface="Fredoka"/>
                <a:cs typeface="Fredoka"/>
                <a:sym typeface="Fredoka"/>
              </a:rPr>
              <a:t>02</a:t>
            </a:r>
          </a:p>
        </p:txBody>
      </p:sp>
      <p:sp>
        <p:nvSpPr>
          <p:cNvPr id="16" name="TextBox 16"/>
          <p:cNvSpPr txBox="1"/>
          <p:nvPr/>
        </p:nvSpPr>
        <p:spPr>
          <a:xfrm>
            <a:off x="10471723" y="3475958"/>
            <a:ext cx="5649926" cy="37147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Aileron Regular"/>
                <a:ea typeface="Aileron Regular"/>
                <a:cs typeface="Aileron Regular"/>
                <a:sym typeface="Aileron Regular"/>
              </a:rPr>
              <a:t>Sign up for Webinar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615213" y="322963"/>
            <a:ext cx="14607713" cy="1377989"/>
            <a:chOff x="0" y="0"/>
            <a:chExt cx="3847299" cy="362927"/>
          </a:xfrm>
        </p:grpSpPr>
        <p:sp>
          <p:nvSpPr>
            <p:cNvPr id="3" name="Freeform 3"/>
            <p:cNvSpPr/>
            <p:nvPr/>
          </p:nvSpPr>
          <p:spPr>
            <a:xfrm>
              <a:off x="0" y="0"/>
              <a:ext cx="3847299" cy="362927"/>
            </a:xfrm>
            <a:custGeom>
              <a:avLst/>
              <a:gdLst/>
              <a:ahLst/>
              <a:cxnLst/>
              <a:rect l="l" t="t" r="r" b="b"/>
              <a:pathLst>
                <a:path w="3847299" h="362927">
                  <a:moveTo>
                    <a:pt x="27029" y="0"/>
                  </a:moveTo>
                  <a:lnTo>
                    <a:pt x="3820270" y="0"/>
                  </a:lnTo>
                  <a:cubicBezTo>
                    <a:pt x="3827438" y="0"/>
                    <a:pt x="3834313" y="2848"/>
                    <a:pt x="3839382" y="7917"/>
                  </a:cubicBezTo>
                  <a:cubicBezTo>
                    <a:pt x="3844451" y="12986"/>
                    <a:pt x="3847299" y="19861"/>
                    <a:pt x="3847299" y="27029"/>
                  </a:cubicBezTo>
                  <a:lnTo>
                    <a:pt x="3847299" y="335898"/>
                  </a:lnTo>
                  <a:cubicBezTo>
                    <a:pt x="3847299" y="343066"/>
                    <a:pt x="3844451" y="349941"/>
                    <a:pt x="3839382" y="355010"/>
                  </a:cubicBezTo>
                  <a:cubicBezTo>
                    <a:pt x="3834313" y="360079"/>
                    <a:pt x="3827438" y="362927"/>
                    <a:pt x="3820270" y="362927"/>
                  </a:cubicBezTo>
                  <a:lnTo>
                    <a:pt x="27029" y="362927"/>
                  </a:lnTo>
                  <a:cubicBezTo>
                    <a:pt x="19861" y="362927"/>
                    <a:pt x="12986" y="360079"/>
                    <a:pt x="7917" y="355010"/>
                  </a:cubicBezTo>
                  <a:cubicBezTo>
                    <a:pt x="2848" y="349941"/>
                    <a:pt x="0" y="343066"/>
                    <a:pt x="0" y="335898"/>
                  </a:cubicBezTo>
                  <a:lnTo>
                    <a:pt x="0" y="27029"/>
                  </a:lnTo>
                  <a:cubicBezTo>
                    <a:pt x="0" y="19861"/>
                    <a:pt x="2848" y="12986"/>
                    <a:pt x="7917" y="7917"/>
                  </a:cubicBezTo>
                  <a:cubicBezTo>
                    <a:pt x="12986" y="2848"/>
                    <a:pt x="19861" y="0"/>
                    <a:pt x="27029" y="0"/>
                  </a:cubicBezTo>
                  <a:close/>
                </a:path>
              </a:pathLst>
            </a:custGeom>
            <a:solidFill>
              <a:srgbClr val="B2B8A9"/>
            </a:solidFill>
          </p:spPr>
          <p:txBody>
            <a:bodyPr/>
            <a:lstStyle/>
            <a:p>
              <a:endParaRPr lang="en-US"/>
            </a:p>
          </p:txBody>
        </p:sp>
        <p:sp>
          <p:nvSpPr>
            <p:cNvPr id="4" name="TextBox 4"/>
            <p:cNvSpPr txBox="1"/>
            <p:nvPr/>
          </p:nvSpPr>
          <p:spPr>
            <a:xfrm>
              <a:off x="0" y="-38100"/>
              <a:ext cx="3847299" cy="4010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074379" y="497672"/>
            <a:ext cx="624856" cy="1028570"/>
          </a:xfrm>
          <a:custGeom>
            <a:avLst/>
            <a:gdLst/>
            <a:ahLst/>
            <a:cxnLst/>
            <a:rect l="l" t="t" r="r" b="b"/>
            <a:pathLst>
              <a:path w="624856" h="1028570">
                <a:moveTo>
                  <a:pt x="0" y="0"/>
                </a:moveTo>
                <a:lnTo>
                  <a:pt x="624856" y="0"/>
                </a:lnTo>
                <a:lnTo>
                  <a:pt x="624856" y="1028570"/>
                </a:lnTo>
                <a:lnTo>
                  <a:pt x="0" y="1028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723255" y="3986526"/>
            <a:ext cx="757026" cy="757026"/>
          </a:xfrm>
          <a:custGeom>
            <a:avLst/>
            <a:gdLst/>
            <a:ahLst/>
            <a:cxnLst/>
            <a:rect l="l" t="t" r="r" b="b"/>
            <a:pathLst>
              <a:path w="757026" h="757026">
                <a:moveTo>
                  <a:pt x="0" y="0"/>
                </a:moveTo>
                <a:lnTo>
                  <a:pt x="757026" y="0"/>
                </a:lnTo>
                <a:lnTo>
                  <a:pt x="757026" y="757026"/>
                </a:lnTo>
                <a:lnTo>
                  <a:pt x="0" y="757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a:off x="1179364" y="2919747"/>
            <a:ext cx="731979" cy="821295"/>
          </a:xfrm>
          <a:custGeom>
            <a:avLst/>
            <a:gdLst/>
            <a:ahLst/>
            <a:cxnLst/>
            <a:rect l="l" t="t" r="r" b="b"/>
            <a:pathLst>
              <a:path w="731979" h="821295">
                <a:moveTo>
                  <a:pt x="0" y="0"/>
                </a:moveTo>
                <a:lnTo>
                  <a:pt x="731979" y="0"/>
                </a:lnTo>
                <a:lnTo>
                  <a:pt x="731979" y="821295"/>
                </a:lnTo>
                <a:lnTo>
                  <a:pt x="0" y="821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5534674" y="3794568"/>
            <a:ext cx="755133" cy="757026"/>
          </a:xfrm>
          <a:custGeom>
            <a:avLst/>
            <a:gdLst/>
            <a:ahLst/>
            <a:cxnLst/>
            <a:rect l="l" t="t" r="r" b="b"/>
            <a:pathLst>
              <a:path w="755133" h="757026">
                <a:moveTo>
                  <a:pt x="0" y="0"/>
                </a:moveTo>
                <a:lnTo>
                  <a:pt x="755133" y="0"/>
                </a:lnTo>
                <a:lnTo>
                  <a:pt x="755133" y="757026"/>
                </a:lnTo>
                <a:lnTo>
                  <a:pt x="0" y="75702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9" name="Freeform 9"/>
          <p:cNvSpPr/>
          <p:nvPr/>
        </p:nvSpPr>
        <p:spPr>
          <a:xfrm>
            <a:off x="2686747" y="6067527"/>
            <a:ext cx="830042" cy="898557"/>
          </a:xfrm>
          <a:custGeom>
            <a:avLst/>
            <a:gdLst/>
            <a:ahLst/>
            <a:cxnLst/>
            <a:rect l="l" t="t" r="r" b="b"/>
            <a:pathLst>
              <a:path w="830042" h="898557">
                <a:moveTo>
                  <a:pt x="0" y="0"/>
                </a:moveTo>
                <a:lnTo>
                  <a:pt x="830042" y="0"/>
                </a:lnTo>
                <a:lnTo>
                  <a:pt x="830042" y="898557"/>
                </a:lnTo>
                <a:lnTo>
                  <a:pt x="0" y="8985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5632870" y="5891420"/>
            <a:ext cx="832058" cy="802936"/>
          </a:xfrm>
          <a:custGeom>
            <a:avLst/>
            <a:gdLst/>
            <a:ahLst/>
            <a:cxnLst/>
            <a:rect l="l" t="t" r="r" b="b"/>
            <a:pathLst>
              <a:path w="832058" h="802936">
                <a:moveTo>
                  <a:pt x="0" y="0"/>
                </a:moveTo>
                <a:lnTo>
                  <a:pt x="832058" y="0"/>
                </a:lnTo>
                <a:lnTo>
                  <a:pt x="832058" y="802936"/>
                </a:lnTo>
                <a:lnTo>
                  <a:pt x="0" y="8029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rot="-5400000">
            <a:off x="9188658" y="2888525"/>
            <a:ext cx="731979" cy="821295"/>
          </a:xfrm>
          <a:custGeom>
            <a:avLst/>
            <a:gdLst/>
            <a:ahLst/>
            <a:cxnLst/>
            <a:rect l="l" t="t" r="r" b="b"/>
            <a:pathLst>
              <a:path w="731979" h="821295">
                <a:moveTo>
                  <a:pt x="0" y="0"/>
                </a:moveTo>
                <a:lnTo>
                  <a:pt x="731979" y="0"/>
                </a:lnTo>
                <a:lnTo>
                  <a:pt x="731979" y="821295"/>
                </a:lnTo>
                <a:lnTo>
                  <a:pt x="0" y="821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12" name="Table 12"/>
          <p:cNvGraphicFramePr>
            <a:graphicFrameLocks noGrp="1"/>
          </p:cNvGraphicFramePr>
          <p:nvPr/>
        </p:nvGraphicFramePr>
        <p:xfrm>
          <a:off x="9965295" y="3696384"/>
          <a:ext cx="7315200" cy="5229226"/>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866191">
                <a:tc>
                  <a:txBody>
                    <a:bodyPr/>
                    <a:lstStyle/>
                    <a:p>
                      <a:pPr algn="ctr">
                        <a:lnSpc>
                          <a:spcPts val="2240"/>
                        </a:lnSpc>
                        <a:defRPr/>
                      </a:pPr>
                      <a:r>
                        <a:rPr lang="en-US" sz="1600" b="1">
                          <a:solidFill>
                            <a:srgbClr val="FFFFFF"/>
                          </a:solidFill>
                          <a:latin typeface="Poppins Bold"/>
                          <a:ea typeface="Poppins Bold"/>
                          <a:cs typeface="Poppins Bold"/>
                          <a:sym typeface="Poppins Bold"/>
                        </a:rPr>
                        <a:t>SERVICE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ctr">
                        <a:lnSpc>
                          <a:spcPts val="2240"/>
                        </a:lnSpc>
                        <a:defRPr/>
                      </a:pPr>
                      <a:r>
                        <a:rPr lang="en-US" sz="1600" b="1">
                          <a:solidFill>
                            <a:srgbClr val="FFFFFF"/>
                          </a:solidFill>
                          <a:latin typeface="Poppins Bold"/>
                          <a:ea typeface="Poppins Bold"/>
                          <a:cs typeface="Poppins Bold"/>
                          <a:sym typeface="Poppins Bold"/>
                        </a:rPr>
                        <a:t>PURPOSE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ctr">
                        <a:lnSpc>
                          <a:spcPts val="2240"/>
                        </a:lnSpc>
                        <a:defRPr/>
                      </a:pPr>
                      <a:r>
                        <a:rPr lang="en-US" sz="1600" b="1">
                          <a:solidFill>
                            <a:srgbClr val="FFFFFF"/>
                          </a:solidFill>
                          <a:latin typeface="Poppins Bold"/>
                          <a:ea typeface="Poppins Bold"/>
                          <a:cs typeface="Poppins Bold"/>
                          <a:sym typeface="Poppins Bold"/>
                        </a:rPr>
                        <a:t>COST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extLst>
                  <a:ext uri="{0D108BD9-81ED-4DB2-BD59-A6C34878D82A}">
                    <a16:rowId xmlns:a16="http://schemas.microsoft.com/office/drawing/2014/main" val="10000"/>
                  </a:ext>
                </a:extLst>
              </a:tr>
              <a:tr h="1454345">
                <a:tc>
                  <a:txBody>
                    <a:bodyPr/>
                    <a:lstStyle/>
                    <a:p>
                      <a:pPr algn="l">
                        <a:lnSpc>
                          <a:spcPts val="2100"/>
                        </a:lnSpc>
                        <a:defRPr/>
                      </a:pPr>
                      <a:r>
                        <a:rPr lang="en-US" sz="1500" b="1">
                          <a:solidFill>
                            <a:srgbClr val="FFFFFF"/>
                          </a:solidFill>
                          <a:latin typeface="Poppins Bold"/>
                          <a:ea typeface="Poppins Bold"/>
                          <a:cs typeface="Poppins Bold"/>
                          <a:sym typeface="Poppins Bold"/>
                        </a:rPr>
                        <a:t>Canva</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l">
                        <a:lnSpc>
                          <a:spcPts val="2100"/>
                        </a:lnSpc>
                        <a:defRPr/>
                      </a:pPr>
                      <a:r>
                        <a:rPr lang="en-US" sz="1500">
                          <a:solidFill>
                            <a:srgbClr val="FFFFFF"/>
                          </a:solidFill>
                          <a:latin typeface="Poppins"/>
                          <a:ea typeface="Poppins"/>
                          <a:cs typeface="Poppins"/>
                          <a:sym typeface="Poppins"/>
                        </a:rPr>
                        <a:t>Create visuals for campaigns and emails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ctr">
                        <a:lnSpc>
                          <a:spcPts val="2100"/>
                        </a:lnSpc>
                        <a:defRPr/>
                      </a:pPr>
                      <a:r>
                        <a:rPr lang="en-US" sz="1500">
                          <a:solidFill>
                            <a:srgbClr val="FFFFFF"/>
                          </a:solidFill>
                          <a:latin typeface="Poppins"/>
                          <a:ea typeface="Poppins"/>
                          <a:cs typeface="Poppins"/>
                          <a:sym typeface="Poppins"/>
                        </a:rPr>
                        <a:t>Lifetime ($15/mo)</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extLst>
                  <a:ext uri="{0D108BD9-81ED-4DB2-BD59-A6C34878D82A}">
                    <a16:rowId xmlns:a16="http://schemas.microsoft.com/office/drawing/2014/main" val="10001"/>
                  </a:ext>
                </a:extLst>
              </a:tr>
              <a:tr h="1454345">
                <a:tc>
                  <a:txBody>
                    <a:bodyPr/>
                    <a:lstStyle/>
                    <a:p>
                      <a:pPr algn="l">
                        <a:lnSpc>
                          <a:spcPts val="2100"/>
                        </a:lnSpc>
                        <a:defRPr/>
                      </a:pPr>
                      <a:r>
                        <a:rPr lang="en-US" sz="1500" b="1">
                          <a:solidFill>
                            <a:srgbClr val="FFFFFF"/>
                          </a:solidFill>
                          <a:latin typeface="Poppins Bold"/>
                          <a:ea typeface="Poppins Bold"/>
                          <a:cs typeface="Poppins Bold"/>
                          <a:sym typeface="Poppins Bold"/>
                        </a:rPr>
                        <a:t>Hubspot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l">
                        <a:lnSpc>
                          <a:spcPts val="2100"/>
                        </a:lnSpc>
                        <a:defRPr/>
                      </a:pPr>
                      <a:r>
                        <a:rPr lang="en-US" sz="1500">
                          <a:solidFill>
                            <a:srgbClr val="FFFFFF"/>
                          </a:solidFill>
                          <a:latin typeface="Poppins"/>
                          <a:ea typeface="Poppins"/>
                          <a:cs typeface="Poppins"/>
                          <a:sym typeface="Poppins"/>
                        </a:rPr>
                        <a:t>Manage contacts, automate workflows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ctr">
                        <a:lnSpc>
                          <a:spcPts val="2100"/>
                        </a:lnSpc>
                        <a:defRPr/>
                      </a:pPr>
                      <a:r>
                        <a:rPr lang="en-US" sz="1500">
                          <a:solidFill>
                            <a:srgbClr val="FFFFFF"/>
                          </a:solidFill>
                          <a:latin typeface="Poppins"/>
                          <a:ea typeface="Poppins"/>
                          <a:cs typeface="Poppins"/>
                          <a:sym typeface="Poppins"/>
                        </a:rPr>
                        <a:t>Free basic CRM with pipelines; $30/mo</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extLst>
                  <a:ext uri="{0D108BD9-81ED-4DB2-BD59-A6C34878D82A}">
                    <a16:rowId xmlns:a16="http://schemas.microsoft.com/office/drawing/2014/main" val="10002"/>
                  </a:ext>
                </a:extLst>
              </a:tr>
              <a:tr h="1454345">
                <a:tc>
                  <a:txBody>
                    <a:bodyPr/>
                    <a:lstStyle/>
                    <a:p>
                      <a:pPr algn="l">
                        <a:lnSpc>
                          <a:spcPts val="2100"/>
                        </a:lnSpc>
                        <a:defRPr/>
                      </a:pPr>
                      <a:r>
                        <a:rPr lang="en-US" sz="1500" b="1">
                          <a:solidFill>
                            <a:srgbClr val="FFFFFF"/>
                          </a:solidFill>
                          <a:latin typeface="Poppins Bold"/>
                          <a:ea typeface="Poppins Bold"/>
                          <a:cs typeface="Poppins Bold"/>
                          <a:sym typeface="Poppins Bold"/>
                        </a:rPr>
                        <a:t>Google Analytics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l">
                        <a:lnSpc>
                          <a:spcPts val="2100"/>
                        </a:lnSpc>
                        <a:defRPr/>
                      </a:pPr>
                      <a:r>
                        <a:rPr lang="en-US" sz="1500">
                          <a:solidFill>
                            <a:srgbClr val="FFFFFF"/>
                          </a:solidFill>
                          <a:latin typeface="Poppins"/>
                          <a:ea typeface="Poppins"/>
                          <a:cs typeface="Poppins"/>
                          <a:sym typeface="Poppins"/>
                        </a:rPr>
                        <a:t>Track website/email traffic and behavior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tc>
                  <a:txBody>
                    <a:bodyPr/>
                    <a:lstStyle/>
                    <a:p>
                      <a:pPr algn="ctr">
                        <a:lnSpc>
                          <a:spcPts val="2100"/>
                        </a:lnSpc>
                        <a:defRPr/>
                      </a:pPr>
                      <a:r>
                        <a:rPr lang="en-US" sz="1500">
                          <a:solidFill>
                            <a:srgbClr val="FFFFFF"/>
                          </a:solidFill>
                          <a:latin typeface="Poppins"/>
                          <a:ea typeface="Poppins"/>
                          <a:cs typeface="Poppins"/>
                          <a:sym typeface="Poppins"/>
                        </a:rPr>
                        <a:t>FREE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2B8A9"/>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7699235" y="434148"/>
            <a:ext cx="7064856" cy="969645"/>
          </a:xfrm>
          <a:prstGeom prst="rect">
            <a:avLst/>
          </a:prstGeom>
        </p:spPr>
        <p:txBody>
          <a:bodyPr lIns="0" tIns="0" rIns="0" bIns="0" rtlCol="0" anchor="t">
            <a:spAutoFit/>
          </a:bodyPr>
          <a:lstStyle/>
          <a:p>
            <a:pPr algn="ctr">
              <a:lnSpc>
                <a:spcPts val="7979"/>
              </a:lnSpc>
            </a:pPr>
            <a:r>
              <a:rPr lang="en-US" sz="5699" b="1">
                <a:solidFill>
                  <a:srgbClr val="100F0D"/>
                </a:solidFill>
                <a:latin typeface="Aileron Ultra-Bold"/>
                <a:ea typeface="Aileron Ultra-Bold"/>
                <a:cs typeface="Aileron Ultra-Bold"/>
                <a:sym typeface="Aileron Ultra-Bold"/>
              </a:rPr>
              <a:t>E-mail Marketing </a:t>
            </a:r>
          </a:p>
        </p:txBody>
      </p:sp>
      <p:sp>
        <p:nvSpPr>
          <p:cNvPr id="14" name="TextBox 14"/>
          <p:cNvSpPr txBox="1"/>
          <p:nvPr/>
        </p:nvSpPr>
        <p:spPr>
          <a:xfrm>
            <a:off x="1028700" y="629912"/>
            <a:ext cx="6175115" cy="1006742"/>
          </a:xfrm>
          <a:prstGeom prst="rect">
            <a:avLst/>
          </a:prstGeom>
        </p:spPr>
        <p:txBody>
          <a:bodyPr lIns="0" tIns="0" rIns="0" bIns="0" rtlCol="0" anchor="t">
            <a:spAutoFit/>
          </a:bodyPr>
          <a:lstStyle/>
          <a:p>
            <a:pPr algn="ctr">
              <a:lnSpc>
                <a:spcPts val="7118"/>
              </a:lnSpc>
            </a:pPr>
            <a:r>
              <a:rPr lang="en-US" sz="8788" b="1" spc="-632">
                <a:solidFill>
                  <a:srgbClr val="100F0D"/>
                </a:solidFill>
                <a:latin typeface="Aileron Bold"/>
                <a:ea typeface="Aileron Bold"/>
                <a:cs typeface="Aileron Bold"/>
                <a:sym typeface="Aileron Bold"/>
              </a:rPr>
              <a:t>TACTIC  3</a:t>
            </a:r>
          </a:p>
        </p:txBody>
      </p:sp>
      <p:sp>
        <p:nvSpPr>
          <p:cNvPr id="15" name="TextBox 15"/>
          <p:cNvSpPr txBox="1"/>
          <p:nvPr/>
        </p:nvSpPr>
        <p:spPr>
          <a:xfrm>
            <a:off x="2049310" y="3113435"/>
            <a:ext cx="5649926" cy="37147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Aileron Regular"/>
                <a:ea typeface="Aileron Regular"/>
                <a:cs typeface="Aileron Regular"/>
                <a:sym typeface="Aileron Regular"/>
              </a:rPr>
              <a:t>Customer Engagement Journey</a:t>
            </a:r>
          </a:p>
        </p:txBody>
      </p:sp>
      <p:sp>
        <p:nvSpPr>
          <p:cNvPr id="16" name="TextBox 16"/>
          <p:cNvSpPr txBox="1"/>
          <p:nvPr/>
        </p:nvSpPr>
        <p:spPr>
          <a:xfrm>
            <a:off x="2789930" y="5362677"/>
            <a:ext cx="757026" cy="266700"/>
          </a:xfrm>
          <a:prstGeom prst="rect">
            <a:avLst/>
          </a:prstGeom>
        </p:spPr>
        <p:txBody>
          <a:bodyPr lIns="0" tIns="0" rIns="0" bIns="0" rtlCol="0" anchor="t">
            <a:spAutoFit/>
          </a:bodyPr>
          <a:lstStyle/>
          <a:p>
            <a:pPr algn="l">
              <a:lnSpc>
                <a:spcPts val="2040"/>
              </a:lnSpc>
              <a:spcBef>
                <a:spcPct val="0"/>
              </a:spcBef>
            </a:pPr>
            <a:r>
              <a:rPr lang="en-US" sz="1700" b="1">
                <a:solidFill>
                  <a:srgbClr val="000000"/>
                </a:solidFill>
                <a:latin typeface="Aileron Regular Bold"/>
                <a:ea typeface="Aileron Regular Bold"/>
                <a:cs typeface="Aileron Regular Bold"/>
                <a:sym typeface="Aileron Regular Bold"/>
              </a:rPr>
              <a:t>Step 1</a:t>
            </a:r>
          </a:p>
        </p:txBody>
      </p:sp>
      <p:sp>
        <p:nvSpPr>
          <p:cNvPr id="17" name="TextBox 17"/>
          <p:cNvSpPr txBox="1"/>
          <p:nvPr/>
        </p:nvSpPr>
        <p:spPr>
          <a:xfrm>
            <a:off x="1605954" y="4819752"/>
            <a:ext cx="3197408" cy="466725"/>
          </a:xfrm>
          <a:prstGeom prst="rect">
            <a:avLst/>
          </a:prstGeom>
        </p:spPr>
        <p:txBody>
          <a:bodyPr lIns="0" tIns="0" rIns="0" bIns="0" rtlCol="0" anchor="t">
            <a:spAutoFit/>
          </a:bodyPr>
          <a:lstStyle/>
          <a:p>
            <a:pPr algn="ctr">
              <a:lnSpc>
                <a:spcPts val="1800"/>
              </a:lnSpc>
            </a:pPr>
            <a:r>
              <a:rPr lang="en-US" sz="1500">
                <a:solidFill>
                  <a:srgbClr val="000000"/>
                </a:solidFill>
                <a:latin typeface="Aileron Regular"/>
                <a:ea typeface="Aileron Regular"/>
                <a:cs typeface="Aileron Regular"/>
                <a:sym typeface="Aileron Regular"/>
              </a:rPr>
              <a:t>Welcome emails for new users;</a:t>
            </a:r>
          </a:p>
          <a:p>
            <a:pPr algn="ctr">
              <a:lnSpc>
                <a:spcPts val="1800"/>
              </a:lnSpc>
              <a:spcBef>
                <a:spcPct val="0"/>
              </a:spcBef>
            </a:pPr>
            <a:r>
              <a:rPr lang="en-US" sz="1500">
                <a:solidFill>
                  <a:srgbClr val="000000"/>
                </a:solidFill>
                <a:latin typeface="Aileron Regular"/>
                <a:ea typeface="Aileron Regular"/>
                <a:cs typeface="Aileron Regular"/>
                <a:sym typeface="Aileron Regular"/>
              </a:rPr>
              <a:t>post purchase email for existing users</a:t>
            </a:r>
          </a:p>
        </p:txBody>
      </p:sp>
      <p:sp>
        <p:nvSpPr>
          <p:cNvPr id="18" name="TextBox 18"/>
          <p:cNvSpPr txBox="1"/>
          <p:nvPr/>
        </p:nvSpPr>
        <p:spPr>
          <a:xfrm>
            <a:off x="1201854" y="3196173"/>
            <a:ext cx="565796" cy="294722"/>
          </a:xfrm>
          <a:prstGeom prst="rect">
            <a:avLst/>
          </a:prstGeom>
        </p:spPr>
        <p:txBody>
          <a:bodyPr lIns="0" tIns="0" rIns="0" bIns="0" rtlCol="0" anchor="t">
            <a:spAutoFit/>
          </a:bodyPr>
          <a:lstStyle/>
          <a:p>
            <a:pPr algn="ctr">
              <a:lnSpc>
                <a:spcPts val="2286"/>
              </a:lnSpc>
            </a:pPr>
            <a:r>
              <a:rPr lang="en-US" sz="2079">
                <a:solidFill>
                  <a:srgbClr val="FFFFFF"/>
                </a:solidFill>
                <a:latin typeface="Fredoka"/>
                <a:ea typeface="Fredoka"/>
                <a:cs typeface="Fredoka"/>
                <a:sym typeface="Fredoka"/>
              </a:rPr>
              <a:t>03</a:t>
            </a:r>
          </a:p>
        </p:txBody>
      </p:sp>
      <p:sp>
        <p:nvSpPr>
          <p:cNvPr id="19" name="TextBox 19"/>
          <p:cNvSpPr txBox="1"/>
          <p:nvPr/>
        </p:nvSpPr>
        <p:spPr>
          <a:xfrm>
            <a:off x="5670386" y="5253060"/>
            <a:ext cx="757026" cy="266700"/>
          </a:xfrm>
          <a:prstGeom prst="rect">
            <a:avLst/>
          </a:prstGeom>
        </p:spPr>
        <p:txBody>
          <a:bodyPr lIns="0" tIns="0" rIns="0" bIns="0" rtlCol="0" anchor="t">
            <a:spAutoFit/>
          </a:bodyPr>
          <a:lstStyle/>
          <a:p>
            <a:pPr algn="l">
              <a:lnSpc>
                <a:spcPts val="2040"/>
              </a:lnSpc>
              <a:spcBef>
                <a:spcPct val="0"/>
              </a:spcBef>
            </a:pPr>
            <a:r>
              <a:rPr lang="en-US" sz="1700" b="1">
                <a:solidFill>
                  <a:srgbClr val="000000"/>
                </a:solidFill>
                <a:latin typeface="Aileron Regular Bold"/>
                <a:ea typeface="Aileron Regular Bold"/>
                <a:cs typeface="Aileron Regular Bold"/>
                <a:sym typeface="Aileron Regular Bold"/>
              </a:rPr>
              <a:t>Step 2</a:t>
            </a:r>
          </a:p>
        </p:txBody>
      </p:sp>
      <p:sp>
        <p:nvSpPr>
          <p:cNvPr id="20" name="TextBox 20"/>
          <p:cNvSpPr txBox="1"/>
          <p:nvPr/>
        </p:nvSpPr>
        <p:spPr>
          <a:xfrm>
            <a:off x="4450195" y="4710135"/>
            <a:ext cx="3197408" cy="466725"/>
          </a:xfrm>
          <a:prstGeom prst="rect">
            <a:avLst/>
          </a:prstGeom>
        </p:spPr>
        <p:txBody>
          <a:bodyPr lIns="0" tIns="0" rIns="0" bIns="0" rtlCol="0" anchor="t">
            <a:spAutoFit/>
          </a:bodyPr>
          <a:lstStyle/>
          <a:p>
            <a:pPr algn="ctr">
              <a:lnSpc>
                <a:spcPts val="1800"/>
              </a:lnSpc>
            </a:pPr>
            <a:r>
              <a:rPr lang="en-US" sz="1500">
                <a:solidFill>
                  <a:srgbClr val="000000"/>
                </a:solidFill>
                <a:latin typeface="Aileron Regular"/>
                <a:ea typeface="Aileron Regular"/>
                <a:cs typeface="Aileron Regular"/>
                <a:sym typeface="Aileron Regular"/>
              </a:rPr>
              <a:t>Push reminder emails for</a:t>
            </a:r>
          </a:p>
          <a:p>
            <a:pPr algn="ctr">
              <a:lnSpc>
                <a:spcPts val="1800"/>
              </a:lnSpc>
              <a:spcBef>
                <a:spcPct val="0"/>
              </a:spcBef>
            </a:pPr>
            <a:r>
              <a:rPr lang="en-US" sz="1500">
                <a:solidFill>
                  <a:srgbClr val="000000"/>
                </a:solidFill>
                <a:latin typeface="Aileron Regular"/>
                <a:ea typeface="Aileron Regular"/>
                <a:cs typeface="Aileron Regular"/>
                <a:sym typeface="Aileron Regular"/>
              </a:rPr>
              <a:t>re-engagement</a:t>
            </a:r>
          </a:p>
        </p:txBody>
      </p:sp>
      <p:sp>
        <p:nvSpPr>
          <p:cNvPr id="21" name="TextBox 21"/>
          <p:cNvSpPr txBox="1"/>
          <p:nvPr/>
        </p:nvSpPr>
        <p:spPr>
          <a:xfrm>
            <a:off x="2826146" y="7377135"/>
            <a:ext cx="757026" cy="266700"/>
          </a:xfrm>
          <a:prstGeom prst="rect">
            <a:avLst/>
          </a:prstGeom>
        </p:spPr>
        <p:txBody>
          <a:bodyPr lIns="0" tIns="0" rIns="0" bIns="0" rtlCol="0" anchor="t">
            <a:spAutoFit/>
          </a:bodyPr>
          <a:lstStyle/>
          <a:p>
            <a:pPr algn="l">
              <a:lnSpc>
                <a:spcPts val="2040"/>
              </a:lnSpc>
              <a:spcBef>
                <a:spcPct val="0"/>
              </a:spcBef>
            </a:pPr>
            <a:r>
              <a:rPr lang="en-US" sz="1700" b="1">
                <a:solidFill>
                  <a:srgbClr val="000000"/>
                </a:solidFill>
                <a:latin typeface="Aileron Regular Bold"/>
                <a:ea typeface="Aileron Regular Bold"/>
                <a:cs typeface="Aileron Regular Bold"/>
                <a:sym typeface="Aileron Regular Bold"/>
              </a:rPr>
              <a:t>Step 3</a:t>
            </a:r>
          </a:p>
        </p:txBody>
      </p:sp>
      <p:sp>
        <p:nvSpPr>
          <p:cNvPr id="22" name="TextBox 22"/>
          <p:cNvSpPr txBox="1"/>
          <p:nvPr/>
        </p:nvSpPr>
        <p:spPr>
          <a:xfrm>
            <a:off x="1545353" y="7042284"/>
            <a:ext cx="3197408" cy="238125"/>
          </a:xfrm>
          <a:prstGeom prst="rect">
            <a:avLst/>
          </a:prstGeom>
        </p:spPr>
        <p:txBody>
          <a:bodyPr lIns="0" tIns="0" rIns="0" bIns="0" rtlCol="0" anchor="t">
            <a:spAutoFit/>
          </a:bodyPr>
          <a:lstStyle/>
          <a:p>
            <a:pPr algn="ctr">
              <a:lnSpc>
                <a:spcPts val="1800"/>
              </a:lnSpc>
              <a:spcBef>
                <a:spcPct val="0"/>
              </a:spcBef>
            </a:pPr>
            <a:r>
              <a:rPr lang="en-US" sz="1500">
                <a:solidFill>
                  <a:srgbClr val="000000"/>
                </a:solidFill>
                <a:latin typeface="Aileron Regular"/>
                <a:ea typeface="Aileron Regular"/>
                <a:cs typeface="Aileron Regular"/>
                <a:sym typeface="Aileron Regular"/>
              </a:rPr>
              <a:t>Send confirmation emails</a:t>
            </a:r>
          </a:p>
        </p:txBody>
      </p:sp>
      <p:sp>
        <p:nvSpPr>
          <p:cNvPr id="23" name="TextBox 23"/>
          <p:cNvSpPr txBox="1"/>
          <p:nvPr/>
        </p:nvSpPr>
        <p:spPr>
          <a:xfrm>
            <a:off x="5707902" y="7377135"/>
            <a:ext cx="757026" cy="266700"/>
          </a:xfrm>
          <a:prstGeom prst="rect">
            <a:avLst/>
          </a:prstGeom>
        </p:spPr>
        <p:txBody>
          <a:bodyPr lIns="0" tIns="0" rIns="0" bIns="0" rtlCol="0" anchor="t">
            <a:spAutoFit/>
          </a:bodyPr>
          <a:lstStyle/>
          <a:p>
            <a:pPr algn="l">
              <a:lnSpc>
                <a:spcPts val="2040"/>
              </a:lnSpc>
              <a:spcBef>
                <a:spcPct val="0"/>
              </a:spcBef>
            </a:pPr>
            <a:r>
              <a:rPr lang="en-US" sz="1700" b="1">
                <a:solidFill>
                  <a:srgbClr val="000000"/>
                </a:solidFill>
                <a:latin typeface="Aileron Regular Bold"/>
                <a:ea typeface="Aileron Regular Bold"/>
                <a:cs typeface="Aileron Regular Bold"/>
                <a:sym typeface="Aileron Regular Bold"/>
              </a:rPr>
              <a:t>Step 4</a:t>
            </a:r>
          </a:p>
        </p:txBody>
      </p:sp>
      <p:sp>
        <p:nvSpPr>
          <p:cNvPr id="24" name="TextBox 24"/>
          <p:cNvSpPr txBox="1"/>
          <p:nvPr/>
        </p:nvSpPr>
        <p:spPr>
          <a:xfrm>
            <a:off x="4487711" y="6834210"/>
            <a:ext cx="3197408" cy="238125"/>
          </a:xfrm>
          <a:prstGeom prst="rect">
            <a:avLst/>
          </a:prstGeom>
        </p:spPr>
        <p:txBody>
          <a:bodyPr lIns="0" tIns="0" rIns="0" bIns="0" rtlCol="0" anchor="t">
            <a:spAutoFit/>
          </a:bodyPr>
          <a:lstStyle/>
          <a:p>
            <a:pPr algn="ctr">
              <a:lnSpc>
                <a:spcPts val="1800"/>
              </a:lnSpc>
              <a:spcBef>
                <a:spcPct val="0"/>
              </a:spcBef>
            </a:pPr>
            <a:r>
              <a:rPr lang="en-US" sz="1500">
                <a:solidFill>
                  <a:srgbClr val="000000"/>
                </a:solidFill>
                <a:latin typeface="Aileron Regular"/>
                <a:ea typeface="Aileron Regular"/>
                <a:cs typeface="Aileron Regular"/>
                <a:sym typeface="Aileron Regular"/>
              </a:rPr>
              <a:t>Send mails post purchase</a:t>
            </a:r>
          </a:p>
        </p:txBody>
      </p:sp>
      <p:sp>
        <p:nvSpPr>
          <p:cNvPr id="25" name="TextBox 25"/>
          <p:cNvSpPr txBox="1"/>
          <p:nvPr/>
        </p:nvSpPr>
        <p:spPr>
          <a:xfrm>
            <a:off x="10058604" y="3082213"/>
            <a:ext cx="5649926" cy="37147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Aileron Regular"/>
                <a:ea typeface="Aileron Regular"/>
                <a:cs typeface="Aileron Regular"/>
                <a:sym typeface="Aileron Regular"/>
              </a:rPr>
              <a:t>Budgeting</a:t>
            </a:r>
          </a:p>
        </p:txBody>
      </p:sp>
      <p:sp>
        <p:nvSpPr>
          <p:cNvPr id="26" name="TextBox 26"/>
          <p:cNvSpPr txBox="1"/>
          <p:nvPr/>
        </p:nvSpPr>
        <p:spPr>
          <a:xfrm>
            <a:off x="9211148" y="3164951"/>
            <a:ext cx="565796" cy="294722"/>
          </a:xfrm>
          <a:prstGeom prst="rect">
            <a:avLst/>
          </a:prstGeom>
        </p:spPr>
        <p:txBody>
          <a:bodyPr lIns="0" tIns="0" rIns="0" bIns="0" rtlCol="0" anchor="t">
            <a:spAutoFit/>
          </a:bodyPr>
          <a:lstStyle/>
          <a:p>
            <a:pPr algn="ctr">
              <a:lnSpc>
                <a:spcPts val="2286"/>
              </a:lnSpc>
            </a:pPr>
            <a:r>
              <a:rPr lang="en-US" sz="2079">
                <a:solidFill>
                  <a:srgbClr val="FFFFFF"/>
                </a:solidFill>
                <a:latin typeface="Fredoka"/>
                <a:ea typeface="Fredoka"/>
                <a:cs typeface="Fredoka"/>
                <a:sym typeface="Fredoka"/>
              </a:rPr>
              <a:t>04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sp>
        <p:nvSpPr>
          <p:cNvPr id="2" name="Freeform 2"/>
          <p:cNvSpPr/>
          <p:nvPr/>
        </p:nvSpPr>
        <p:spPr>
          <a:xfrm>
            <a:off x="1284340" y="1965021"/>
            <a:ext cx="4717584" cy="7511729"/>
          </a:xfrm>
          <a:custGeom>
            <a:avLst/>
            <a:gdLst/>
            <a:ahLst/>
            <a:cxnLst/>
            <a:rect l="l" t="t" r="r" b="b"/>
            <a:pathLst>
              <a:path w="4717584" h="7511729">
                <a:moveTo>
                  <a:pt x="0" y="0"/>
                </a:moveTo>
                <a:lnTo>
                  <a:pt x="4717584" y="0"/>
                </a:lnTo>
                <a:lnTo>
                  <a:pt x="4717584" y="7511729"/>
                </a:lnTo>
                <a:lnTo>
                  <a:pt x="0" y="7511729"/>
                </a:lnTo>
                <a:lnTo>
                  <a:pt x="0" y="0"/>
                </a:lnTo>
                <a:close/>
              </a:path>
            </a:pathLst>
          </a:custGeom>
          <a:blipFill>
            <a:blip r:embed="rId2"/>
            <a:stretch>
              <a:fillRect l="-5154" r="-5154" b="-3981"/>
            </a:stretch>
          </a:blipFill>
        </p:spPr>
        <p:txBody>
          <a:bodyPr/>
          <a:lstStyle/>
          <a:p>
            <a:endParaRPr lang="en-US"/>
          </a:p>
        </p:txBody>
      </p:sp>
      <p:grpSp>
        <p:nvGrpSpPr>
          <p:cNvPr id="3" name="Group 3"/>
          <p:cNvGrpSpPr/>
          <p:nvPr/>
        </p:nvGrpSpPr>
        <p:grpSpPr>
          <a:xfrm rot="-10800000">
            <a:off x="-67779" y="-2544683"/>
            <a:ext cx="18651536" cy="4037223"/>
            <a:chOff x="0" y="0"/>
            <a:chExt cx="4912339" cy="1063301"/>
          </a:xfrm>
        </p:grpSpPr>
        <p:sp>
          <p:nvSpPr>
            <p:cNvPr id="4" name="Freeform 4"/>
            <p:cNvSpPr/>
            <p:nvPr/>
          </p:nvSpPr>
          <p:spPr>
            <a:xfrm>
              <a:off x="0" y="0"/>
              <a:ext cx="4912339" cy="1063301"/>
            </a:xfrm>
            <a:custGeom>
              <a:avLst/>
              <a:gdLst/>
              <a:ahLst/>
              <a:cxnLst/>
              <a:rect l="l" t="t" r="r" b="b"/>
              <a:pathLst>
                <a:path w="4912339" h="1063301">
                  <a:moveTo>
                    <a:pt x="0" y="0"/>
                  </a:moveTo>
                  <a:lnTo>
                    <a:pt x="4912339" y="0"/>
                  </a:lnTo>
                  <a:lnTo>
                    <a:pt x="4912339" y="1063301"/>
                  </a:lnTo>
                  <a:lnTo>
                    <a:pt x="0" y="1063301"/>
                  </a:lnTo>
                  <a:close/>
                </a:path>
              </a:pathLst>
            </a:custGeom>
            <a:solidFill>
              <a:srgbClr val="143932"/>
            </a:solidFill>
          </p:spPr>
          <p:txBody>
            <a:bodyPr/>
            <a:lstStyle/>
            <a:p>
              <a:endParaRPr lang="en-US"/>
            </a:p>
          </p:txBody>
        </p:sp>
        <p:sp>
          <p:nvSpPr>
            <p:cNvPr id="5" name="TextBox 5"/>
            <p:cNvSpPr txBox="1"/>
            <p:nvPr/>
          </p:nvSpPr>
          <p:spPr>
            <a:xfrm>
              <a:off x="0" y="-38100"/>
              <a:ext cx="4912339" cy="1101401"/>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6828415" y="1965021"/>
            <a:ext cx="4859147" cy="7511729"/>
          </a:xfrm>
          <a:custGeom>
            <a:avLst/>
            <a:gdLst/>
            <a:ahLst/>
            <a:cxnLst/>
            <a:rect l="l" t="t" r="r" b="b"/>
            <a:pathLst>
              <a:path w="4859147" h="7511729">
                <a:moveTo>
                  <a:pt x="0" y="0"/>
                </a:moveTo>
                <a:lnTo>
                  <a:pt x="4859147" y="0"/>
                </a:lnTo>
                <a:lnTo>
                  <a:pt x="4859147" y="7511729"/>
                </a:lnTo>
                <a:lnTo>
                  <a:pt x="0" y="7511729"/>
                </a:lnTo>
                <a:lnTo>
                  <a:pt x="0" y="0"/>
                </a:lnTo>
                <a:close/>
              </a:path>
            </a:pathLst>
          </a:custGeom>
          <a:blipFill>
            <a:blip r:embed="rId3"/>
            <a:stretch>
              <a:fillRect l="-1497" r="-1497"/>
            </a:stretch>
          </a:blipFill>
        </p:spPr>
        <p:txBody>
          <a:bodyPr/>
          <a:lstStyle/>
          <a:p>
            <a:endParaRPr lang="en-US"/>
          </a:p>
        </p:txBody>
      </p:sp>
      <p:sp>
        <p:nvSpPr>
          <p:cNvPr id="7" name="Freeform 7"/>
          <p:cNvSpPr/>
          <p:nvPr/>
        </p:nvSpPr>
        <p:spPr>
          <a:xfrm>
            <a:off x="13023977" y="1965021"/>
            <a:ext cx="4859147" cy="7293279"/>
          </a:xfrm>
          <a:custGeom>
            <a:avLst/>
            <a:gdLst/>
            <a:ahLst/>
            <a:cxnLst/>
            <a:rect l="l" t="t" r="r" b="b"/>
            <a:pathLst>
              <a:path w="4859147" h="7293279">
                <a:moveTo>
                  <a:pt x="0" y="0"/>
                </a:moveTo>
                <a:lnTo>
                  <a:pt x="4859147" y="0"/>
                </a:lnTo>
                <a:lnTo>
                  <a:pt x="4859147" y="7293279"/>
                </a:lnTo>
                <a:lnTo>
                  <a:pt x="0" y="729327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2286477" y="9786938"/>
            <a:ext cx="5027654" cy="371475"/>
          </a:xfrm>
          <a:prstGeom prst="rect">
            <a:avLst/>
          </a:prstGeom>
        </p:spPr>
        <p:txBody>
          <a:bodyPr lIns="0" tIns="0" rIns="0" bIns="0" rtlCol="0" anchor="t">
            <a:spAutoFit/>
          </a:bodyPr>
          <a:lstStyle/>
          <a:p>
            <a:pPr algn="ctr">
              <a:lnSpc>
                <a:spcPts val="2999"/>
              </a:lnSpc>
              <a:spcBef>
                <a:spcPct val="0"/>
              </a:spcBef>
            </a:pPr>
            <a:r>
              <a:rPr lang="en-US" sz="2499" i="1">
                <a:solidFill>
                  <a:srgbClr val="000000"/>
                </a:solidFill>
                <a:latin typeface="Aileron Regular Italics"/>
                <a:ea typeface="Aileron Regular Italics"/>
                <a:cs typeface="Aileron Regular Italics"/>
                <a:sym typeface="Aileron Regular Italics"/>
              </a:rPr>
              <a:t>Post-purchase Email</a:t>
            </a:r>
          </a:p>
        </p:txBody>
      </p:sp>
      <p:sp>
        <p:nvSpPr>
          <p:cNvPr id="9" name="TextBox 9"/>
          <p:cNvSpPr txBox="1"/>
          <p:nvPr/>
        </p:nvSpPr>
        <p:spPr>
          <a:xfrm>
            <a:off x="6630173" y="9786938"/>
            <a:ext cx="5027654" cy="371475"/>
          </a:xfrm>
          <a:prstGeom prst="rect">
            <a:avLst/>
          </a:prstGeom>
        </p:spPr>
        <p:txBody>
          <a:bodyPr lIns="0" tIns="0" rIns="0" bIns="0" rtlCol="0" anchor="t">
            <a:spAutoFit/>
          </a:bodyPr>
          <a:lstStyle/>
          <a:p>
            <a:pPr algn="ctr">
              <a:lnSpc>
                <a:spcPts val="2999"/>
              </a:lnSpc>
              <a:spcBef>
                <a:spcPct val="0"/>
              </a:spcBef>
            </a:pPr>
            <a:r>
              <a:rPr lang="en-US" sz="2499" i="1">
                <a:solidFill>
                  <a:srgbClr val="000000"/>
                </a:solidFill>
                <a:latin typeface="Aileron Regular Italics"/>
                <a:ea typeface="Aileron Regular Italics"/>
                <a:cs typeface="Aileron Regular Italics"/>
                <a:sym typeface="Aileron Regular Italics"/>
              </a:rPr>
              <a:t>Reminder Email</a:t>
            </a:r>
          </a:p>
        </p:txBody>
      </p:sp>
      <p:sp>
        <p:nvSpPr>
          <p:cNvPr id="10" name="TextBox 10"/>
          <p:cNvSpPr txBox="1"/>
          <p:nvPr/>
        </p:nvSpPr>
        <p:spPr>
          <a:xfrm>
            <a:off x="802079" y="9786938"/>
            <a:ext cx="5027654" cy="371475"/>
          </a:xfrm>
          <a:prstGeom prst="rect">
            <a:avLst/>
          </a:prstGeom>
        </p:spPr>
        <p:txBody>
          <a:bodyPr lIns="0" tIns="0" rIns="0" bIns="0" rtlCol="0" anchor="t">
            <a:spAutoFit/>
          </a:bodyPr>
          <a:lstStyle/>
          <a:p>
            <a:pPr algn="ctr">
              <a:lnSpc>
                <a:spcPts val="2999"/>
              </a:lnSpc>
              <a:spcBef>
                <a:spcPct val="0"/>
              </a:spcBef>
            </a:pPr>
            <a:r>
              <a:rPr lang="en-US" sz="2499" i="1">
                <a:solidFill>
                  <a:srgbClr val="000000"/>
                </a:solidFill>
                <a:latin typeface="Aileron Regular Italics"/>
                <a:ea typeface="Aileron Regular Italics"/>
                <a:cs typeface="Aileron Regular Italics"/>
                <a:sym typeface="Aileron Regular Italics"/>
              </a:rPr>
              <a:t>Welcome Email</a:t>
            </a:r>
          </a:p>
        </p:txBody>
      </p:sp>
      <p:sp>
        <p:nvSpPr>
          <p:cNvPr id="11" name="TextBox 11"/>
          <p:cNvSpPr txBox="1"/>
          <p:nvPr/>
        </p:nvSpPr>
        <p:spPr>
          <a:xfrm>
            <a:off x="6828415" y="186055"/>
            <a:ext cx="5199845" cy="842645"/>
          </a:xfrm>
          <a:prstGeom prst="rect">
            <a:avLst/>
          </a:prstGeom>
        </p:spPr>
        <p:txBody>
          <a:bodyPr lIns="0" tIns="0" rIns="0" bIns="0" rtlCol="0" anchor="t">
            <a:spAutoFit/>
          </a:bodyPr>
          <a:lstStyle/>
          <a:p>
            <a:pPr algn="ctr">
              <a:lnSpc>
                <a:spcPts val="6580"/>
              </a:lnSpc>
            </a:pPr>
            <a:r>
              <a:rPr lang="en-US" sz="4700" b="1">
                <a:solidFill>
                  <a:srgbClr val="FFFFFF"/>
                </a:solidFill>
                <a:latin typeface="Poppins Bold"/>
                <a:ea typeface="Poppins Bold"/>
                <a:cs typeface="Poppins Bold"/>
                <a:sym typeface="Poppins Bold"/>
              </a:rPr>
              <a:t>Sample emails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1997197" y="252651"/>
            <a:ext cx="15019978" cy="2040124"/>
            <a:chOff x="0" y="0"/>
            <a:chExt cx="3955879" cy="537317"/>
          </a:xfrm>
        </p:grpSpPr>
        <p:sp>
          <p:nvSpPr>
            <p:cNvPr id="3" name="Freeform 3"/>
            <p:cNvSpPr/>
            <p:nvPr/>
          </p:nvSpPr>
          <p:spPr>
            <a:xfrm>
              <a:off x="0" y="0"/>
              <a:ext cx="3955879" cy="537317"/>
            </a:xfrm>
            <a:custGeom>
              <a:avLst/>
              <a:gdLst/>
              <a:ahLst/>
              <a:cxnLst/>
              <a:rect l="l" t="t" r="r" b="b"/>
              <a:pathLst>
                <a:path w="3955879" h="537317">
                  <a:moveTo>
                    <a:pt x="26288" y="0"/>
                  </a:moveTo>
                  <a:lnTo>
                    <a:pt x="3929592" y="0"/>
                  </a:lnTo>
                  <a:cubicBezTo>
                    <a:pt x="3936564" y="0"/>
                    <a:pt x="3943250" y="2770"/>
                    <a:pt x="3948180" y="7699"/>
                  </a:cubicBezTo>
                  <a:cubicBezTo>
                    <a:pt x="3953109" y="12629"/>
                    <a:pt x="3955879" y="19316"/>
                    <a:pt x="3955879" y="26288"/>
                  </a:cubicBezTo>
                  <a:lnTo>
                    <a:pt x="3955879" y="511029"/>
                  </a:lnTo>
                  <a:cubicBezTo>
                    <a:pt x="3955879" y="518001"/>
                    <a:pt x="3953109" y="524687"/>
                    <a:pt x="3948180" y="529617"/>
                  </a:cubicBezTo>
                  <a:cubicBezTo>
                    <a:pt x="3943250" y="534547"/>
                    <a:pt x="3936564" y="537317"/>
                    <a:pt x="3929592" y="537317"/>
                  </a:cubicBezTo>
                  <a:lnTo>
                    <a:pt x="26288" y="537317"/>
                  </a:lnTo>
                  <a:cubicBezTo>
                    <a:pt x="11769" y="537317"/>
                    <a:pt x="0" y="525547"/>
                    <a:pt x="0" y="511029"/>
                  </a:cubicBezTo>
                  <a:lnTo>
                    <a:pt x="0" y="26288"/>
                  </a:lnTo>
                  <a:cubicBezTo>
                    <a:pt x="0" y="11769"/>
                    <a:pt x="11769" y="0"/>
                    <a:pt x="26288" y="0"/>
                  </a:cubicBezTo>
                  <a:close/>
                </a:path>
              </a:pathLst>
            </a:custGeom>
            <a:solidFill>
              <a:srgbClr val="B2B8A9"/>
            </a:solidFill>
          </p:spPr>
          <p:txBody>
            <a:bodyPr/>
            <a:lstStyle/>
            <a:p>
              <a:endParaRPr lang="en-US"/>
            </a:p>
          </p:txBody>
        </p:sp>
        <p:sp>
          <p:nvSpPr>
            <p:cNvPr id="4" name="TextBox 4"/>
            <p:cNvSpPr txBox="1"/>
            <p:nvPr/>
          </p:nvSpPr>
          <p:spPr>
            <a:xfrm>
              <a:off x="0" y="-38100"/>
              <a:ext cx="3955879" cy="57541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560314" y="794780"/>
            <a:ext cx="624856" cy="1028570"/>
          </a:xfrm>
          <a:custGeom>
            <a:avLst/>
            <a:gdLst/>
            <a:ahLst/>
            <a:cxnLst/>
            <a:rect l="l" t="t" r="r" b="b"/>
            <a:pathLst>
              <a:path w="624856" h="1028570">
                <a:moveTo>
                  <a:pt x="0" y="0"/>
                </a:moveTo>
                <a:lnTo>
                  <a:pt x="624856" y="0"/>
                </a:lnTo>
                <a:lnTo>
                  <a:pt x="624856" y="1028570"/>
                </a:lnTo>
                <a:lnTo>
                  <a:pt x="0" y="1028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310914" y="2623050"/>
            <a:ext cx="4782865" cy="7523204"/>
          </a:xfrm>
          <a:custGeom>
            <a:avLst/>
            <a:gdLst/>
            <a:ahLst/>
            <a:cxnLst/>
            <a:rect l="l" t="t" r="r" b="b"/>
            <a:pathLst>
              <a:path w="4782865" h="7523204">
                <a:moveTo>
                  <a:pt x="0" y="0"/>
                </a:moveTo>
                <a:lnTo>
                  <a:pt x="4782865" y="0"/>
                </a:lnTo>
                <a:lnTo>
                  <a:pt x="4782865" y="7523204"/>
                </a:lnTo>
                <a:lnTo>
                  <a:pt x="0" y="7523204"/>
                </a:lnTo>
                <a:lnTo>
                  <a:pt x="0" y="0"/>
                </a:lnTo>
                <a:close/>
              </a:path>
            </a:pathLst>
          </a:custGeom>
          <a:blipFill>
            <a:blip r:embed="rId6"/>
            <a:stretch>
              <a:fillRect l="-2398" r="-2398"/>
            </a:stretch>
          </a:blipFill>
        </p:spPr>
        <p:txBody>
          <a:bodyPr/>
          <a:lstStyle/>
          <a:p>
            <a:endParaRPr lang="en-US"/>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8336" r="25005"/>
          <a:stretch>
            <a:fillRect/>
          </a:stretch>
        </p:blipFill>
        <p:spPr>
          <a:xfrm>
            <a:off x="8258001" y="2623050"/>
            <a:ext cx="9223436" cy="7783278"/>
          </a:xfrm>
          <a:prstGeom prst="rect">
            <a:avLst/>
          </a:prstGeom>
        </p:spPr>
      </p:pic>
      <p:sp>
        <p:nvSpPr>
          <p:cNvPr id="8" name="TextBox 8"/>
          <p:cNvSpPr txBox="1"/>
          <p:nvPr/>
        </p:nvSpPr>
        <p:spPr>
          <a:xfrm>
            <a:off x="8023245" y="300365"/>
            <a:ext cx="4846474" cy="523874"/>
          </a:xfrm>
          <a:prstGeom prst="rect">
            <a:avLst/>
          </a:prstGeom>
        </p:spPr>
        <p:txBody>
          <a:bodyPr lIns="0" tIns="0" rIns="0" bIns="0" rtlCol="0" anchor="t">
            <a:spAutoFit/>
          </a:bodyPr>
          <a:lstStyle/>
          <a:p>
            <a:pPr algn="ctr">
              <a:lnSpc>
                <a:spcPts val="4200"/>
              </a:lnSpc>
            </a:pPr>
            <a:r>
              <a:rPr lang="en-US" sz="3000">
                <a:solidFill>
                  <a:srgbClr val="100F0D"/>
                </a:solidFill>
                <a:latin typeface="Aileron"/>
                <a:ea typeface="Aileron"/>
                <a:cs typeface="Aileron"/>
                <a:sym typeface="Aileron"/>
              </a:rPr>
              <a:t>Viral video campagin via </a:t>
            </a:r>
          </a:p>
        </p:txBody>
      </p:sp>
      <p:sp>
        <p:nvSpPr>
          <p:cNvPr id="9" name="TextBox 9"/>
          <p:cNvSpPr txBox="1"/>
          <p:nvPr/>
        </p:nvSpPr>
        <p:spPr>
          <a:xfrm>
            <a:off x="2489200" y="931237"/>
            <a:ext cx="4604579" cy="1006802"/>
          </a:xfrm>
          <a:prstGeom prst="rect">
            <a:avLst/>
          </a:prstGeom>
        </p:spPr>
        <p:txBody>
          <a:bodyPr lIns="0" tIns="0" rIns="0" bIns="0" rtlCol="0" anchor="t">
            <a:spAutoFit/>
          </a:bodyPr>
          <a:lstStyle/>
          <a:p>
            <a:pPr algn="ctr">
              <a:lnSpc>
                <a:spcPts val="7118"/>
              </a:lnSpc>
            </a:pPr>
            <a:r>
              <a:rPr lang="en-US" sz="8788" b="1" spc="-632">
                <a:solidFill>
                  <a:srgbClr val="100F0D"/>
                </a:solidFill>
                <a:latin typeface="Aileron Bold"/>
                <a:ea typeface="Aileron Bold"/>
                <a:cs typeface="Aileron Bold"/>
                <a:sym typeface="Aileron Bold"/>
              </a:rPr>
              <a:t>TACTIC  4</a:t>
            </a:r>
          </a:p>
        </p:txBody>
      </p:sp>
      <p:sp>
        <p:nvSpPr>
          <p:cNvPr id="10" name="TextBox 10"/>
          <p:cNvSpPr txBox="1"/>
          <p:nvPr/>
        </p:nvSpPr>
        <p:spPr>
          <a:xfrm>
            <a:off x="8621597" y="827659"/>
            <a:ext cx="7802744" cy="1086836"/>
          </a:xfrm>
          <a:prstGeom prst="rect">
            <a:avLst/>
          </a:prstGeom>
        </p:spPr>
        <p:txBody>
          <a:bodyPr wrap="square" lIns="0" tIns="0" rIns="0" bIns="0" rtlCol="0" anchor="t">
            <a:spAutoFit/>
          </a:bodyPr>
          <a:lstStyle/>
          <a:p>
            <a:pPr algn="ctr">
              <a:lnSpc>
                <a:spcPts val="8999"/>
              </a:lnSpc>
              <a:spcBef>
                <a:spcPct val="0"/>
              </a:spcBef>
            </a:pPr>
            <a:r>
              <a:rPr lang="en-US" sz="7499" b="1" dirty="0">
                <a:solidFill>
                  <a:srgbClr val="100F0D"/>
                </a:solidFill>
                <a:latin typeface="Aileron Regular Bold"/>
                <a:ea typeface="Aileron Regular Bold"/>
                <a:cs typeface="Aileron Regular Bold"/>
                <a:sym typeface="Aileron Regular Bold"/>
              </a:rPr>
              <a:t>#TAXES vs EXES</a:t>
            </a:r>
          </a:p>
        </p:txBody>
      </p:sp>
      <p:sp>
        <p:nvSpPr>
          <p:cNvPr id="11" name="TextBox 11"/>
          <p:cNvSpPr txBox="1"/>
          <p:nvPr/>
        </p:nvSpPr>
        <p:spPr>
          <a:xfrm>
            <a:off x="12153678" y="300365"/>
            <a:ext cx="4640569" cy="523874"/>
          </a:xfrm>
          <a:prstGeom prst="rect">
            <a:avLst/>
          </a:prstGeom>
        </p:spPr>
        <p:txBody>
          <a:bodyPr lIns="0" tIns="0" rIns="0" bIns="0" rtlCol="0" anchor="t">
            <a:spAutoFit/>
          </a:bodyPr>
          <a:lstStyle/>
          <a:p>
            <a:pPr algn="ctr">
              <a:lnSpc>
                <a:spcPts val="4200"/>
              </a:lnSpc>
            </a:pPr>
            <a:r>
              <a:rPr lang="en-US" sz="3000" i="1">
                <a:solidFill>
                  <a:srgbClr val="100F0D"/>
                </a:solidFill>
                <a:latin typeface="Aileron Italics"/>
                <a:ea typeface="Aileron Italics"/>
                <a:cs typeface="Aileron Italics"/>
                <a:sym typeface="Aileron Italics"/>
              </a:rPr>
              <a:t>social media marketing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sp>
        <p:nvSpPr>
          <p:cNvPr id="2" name="Freeform 2"/>
          <p:cNvSpPr/>
          <p:nvPr/>
        </p:nvSpPr>
        <p:spPr>
          <a:xfrm>
            <a:off x="185500" y="1458345"/>
            <a:ext cx="17917000" cy="7370310"/>
          </a:xfrm>
          <a:custGeom>
            <a:avLst/>
            <a:gdLst/>
            <a:ahLst/>
            <a:cxnLst/>
            <a:rect l="l" t="t" r="r" b="b"/>
            <a:pathLst>
              <a:path w="17917000" h="7370310">
                <a:moveTo>
                  <a:pt x="0" y="0"/>
                </a:moveTo>
                <a:lnTo>
                  <a:pt x="17917000" y="0"/>
                </a:lnTo>
                <a:lnTo>
                  <a:pt x="17917000" y="7370310"/>
                </a:lnTo>
                <a:lnTo>
                  <a:pt x="0" y="7370310"/>
                </a:lnTo>
                <a:lnTo>
                  <a:pt x="0" y="0"/>
                </a:lnTo>
                <a:close/>
              </a:path>
            </a:pathLst>
          </a:custGeom>
          <a:blipFill>
            <a:blip r:embed="rId2"/>
            <a:stretch>
              <a:fillRect t="-277"/>
            </a:stretch>
          </a:blipFill>
        </p:spPr>
        <p:txBody>
          <a:bodyPr/>
          <a:lstStyle/>
          <a:p>
            <a:endParaRPr lang="en-US"/>
          </a:p>
        </p:txBody>
      </p:sp>
      <p:sp>
        <p:nvSpPr>
          <p:cNvPr id="3" name="Freeform 3"/>
          <p:cNvSpPr/>
          <p:nvPr/>
        </p:nvSpPr>
        <p:spPr>
          <a:xfrm>
            <a:off x="8421252" y="-221392"/>
            <a:ext cx="2509694" cy="2039127"/>
          </a:xfrm>
          <a:custGeom>
            <a:avLst/>
            <a:gdLst/>
            <a:ahLst/>
            <a:cxnLst/>
            <a:rect l="l" t="t" r="r" b="b"/>
            <a:pathLst>
              <a:path w="2509694" h="2039127">
                <a:moveTo>
                  <a:pt x="0" y="0"/>
                </a:moveTo>
                <a:lnTo>
                  <a:pt x="2509695" y="0"/>
                </a:lnTo>
                <a:lnTo>
                  <a:pt x="2509695" y="2039126"/>
                </a:lnTo>
                <a:lnTo>
                  <a:pt x="0" y="2039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19144" y="-24578"/>
            <a:ext cx="7840787" cy="1070283"/>
          </a:xfrm>
          <a:prstGeom prst="rect">
            <a:avLst/>
          </a:prstGeom>
        </p:spPr>
        <p:txBody>
          <a:bodyPr lIns="0" tIns="0" rIns="0" bIns="0" rtlCol="0" anchor="t">
            <a:spAutoFit/>
          </a:bodyPr>
          <a:lstStyle/>
          <a:p>
            <a:pPr algn="ctr">
              <a:lnSpc>
                <a:spcPts val="8862"/>
              </a:lnSpc>
              <a:spcBef>
                <a:spcPct val="0"/>
              </a:spcBef>
            </a:pPr>
            <a:r>
              <a:rPr lang="en-US" sz="5908" b="1">
                <a:solidFill>
                  <a:srgbClr val="000000"/>
                </a:solidFill>
                <a:latin typeface="Aileron Regular Bold"/>
                <a:ea typeface="Aileron Regular Bold"/>
                <a:cs typeface="Aileron Regular Bold"/>
                <a:sym typeface="Aileron Regular Bold"/>
              </a:rPr>
              <a:t>CONTENT CALENDAR</a:t>
            </a:r>
          </a:p>
        </p:txBody>
      </p:sp>
      <p:grpSp>
        <p:nvGrpSpPr>
          <p:cNvPr id="5" name="Group 5"/>
          <p:cNvGrpSpPr/>
          <p:nvPr/>
        </p:nvGrpSpPr>
        <p:grpSpPr>
          <a:xfrm rot="-10800000">
            <a:off x="185500" y="8752407"/>
            <a:ext cx="17917000" cy="3552776"/>
            <a:chOff x="0" y="0"/>
            <a:chExt cx="4718881" cy="935710"/>
          </a:xfrm>
        </p:grpSpPr>
        <p:sp>
          <p:nvSpPr>
            <p:cNvPr id="6" name="Freeform 6"/>
            <p:cNvSpPr/>
            <p:nvPr/>
          </p:nvSpPr>
          <p:spPr>
            <a:xfrm>
              <a:off x="0" y="0"/>
              <a:ext cx="4718881" cy="935710"/>
            </a:xfrm>
            <a:custGeom>
              <a:avLst/>
              <a:gdLst/>
              <a:ahLst/>
              <a:cxnLst/>
              <a:rect l="l" t="t" r="r" b="b"/>
              <a:pathLst>
                <a:path w="4718881" h="935710">
                  <a:moveTo>
                    <a:pt x="0" y="0"/>
                  </a:moveTo>
                  <a:lnTo>
                    <a:pt x="4718881" y="0"/>
                  </a:lnTo>
                  <a:lnTo>
                    <a:pt x="4718881" y="935710"/>
                  </a:lnTo>
                  <a:lnTo>
                    <a:pt x="0" y="935710"/>
                  </a:lnTo>
                  <a:close/>
                </a:path>
              </a:pathLst>
            </a:custGeom>
            <a:solidFill>
              <a:srgbClr val="143932"/>
            </a:solidFill>
          </p:spPr>
          <p:txBody>
            <a:bodyPr/>
            <a:lstStyle/>
            <a:p>
              <a:endParaRPr lang="en-US"/>
            </a:p>
          </p:txBody>
        </p:sp>
        <p:sp>
          <p:nvSpPr>
            <p:cNvPr id="7" name="TextBox 7"/>
            <p:cNvSpPr txBox="1"/>
            <p:nvPr/>
          </p:nvSpPr>
          <p:spPr>
            <a:xfrm>
              <a:off x="0" y="-38100"/>
              <a:ext cx="4718881" cy="973810"/>
            </a:xfrm>
            <a:prstGeom prst="rect">
              <a:avLst/>
            </a:prstGeom>
          </p:spPr>
          <p:txBody>
            <a:bodyPr lIns="50800" tIns="50800" rIns="50800" bIns="50800" rtlCol="0" anchor="ctr"/>
            <a:lstStyle/>
            <a:p>
              <a:pPr algn="ctr">
                <a:lnSpc>
                  <a:spcPts val="2240"/>
                </a:lnSpc>
              </a:pPr>
              <a:endParaRPr/>
            </a:p>
          </p:txBody>
        </p:sp>
      </p:grpSp>
      <p:sp>
        <p:nvSpPr>
          <p:cNvPr id="8" name="Freeform 8"/>
          <p:cNvSpPr/>
          <p:nvPr/>
        </p:nvSpPr>
        <p:spPr>
          <a:xfrm>
            <a:off x="1635116" y="8089506"/>
            <a:ext cx="2509694" cy="2039127"/>
          </a:xfrm>
          <a:custGeom>
            <a:avLst/>
            <a:gdLst/>
            <a:ahLst/>
            <a:cxnLst/>
            <a:rect l="l" t="t" r="r" b="b"/>
            <a:pathLst>
              <a:path w="2509694" h="2039127">
                <a:moveTo>
                  <a:pt x="0" y="0"/>
                </a:moveTo>
                <a:lnTo>
                  <a:pt x="2509694" y="0"/>
                </a:lnTo>
                <a:lnTo>
                  <a:pt x="2509694" y="2039127"/>
                </a:lnTo>
                <a:lnTo>
                  <a:pt x="0" y="2039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48779"/>
        </a:solidFill>
        <a:effectLst/>
      </p:bgPr>
    </p:bg>
    <p:spTree>
      <p:nvGrpSpPr>
        <p:cNvPr id="1" name=""/>
        <p:cNvGrpSpPr/>
        <p:nvPr/>
      </p:nvGrpSpPr>
      <p:grpSpPr>
        <a:xfrm>
          <a:off x="0" y="0"/>
          <a:ext cx="0" cy="0"/>
          <a:chOff x="0" y="0"/>
          <a:chExt cx="0" cy="0"/>
        </a:xfrm>
      </p:grpSpPr>
      <p:sp>
        <p:nvSpPr>
          <p:cNvPr id="2" name="Freeform 2"/>
          <p:cNvSpPr/>
          <p:nvPr/>
        </p:nvSpPr>
        <p:spPr>
          <a:xfrm>
            <a:off x="5123684" y="2950712"/>
            <a:ext cx="7483471" cy="5004571"/>
          </a:xfrm>
          <a:custGeom>
            <a:avLst/>
            <a:gdLst/>
            <a:ahLst/>
            <a:cxnLst/>
            <a:rect l="l" t="t" r="r" b="b"/>
            <a:pathLst>
              <a:path w="7483471" h="5004571">
                <a:moveTo>
                  <a:pt x="0" y="0"/>
                </a:moveTo>
                <a:lnTo>
                  <a:pt x="7483471" y="0"/>
                </a:lnTo>
                <a:lnTo>
                  <a:pt x="7483471" y="5004571"/>
                </a:lnTo>
                <a:lnTo>
                  <a:pt x="0" y="5004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84618" y="5452998"/>
            <a:ext cx="99036" cy="707616"/>
            <a:chOff x="0" y="0"/>
            <a:chExt cx="167273" cy="1195175"/>
          </a:xfrm>
        </p:grpSpPr>
        <p:sp>
          <p:nvSpPr>
            <p:cNvPr id="4" name="Freeform 4"/>
            <p:cNvSpPr/>
            <p:nvPr/>
          </p:nvSpPr>
          <p:spPr>
            <a:xfrm>
              <a:off x="0" y="0"/>
              <a:ext cx="167273" cy="1195175"/>
            </a:xfrm>
            <a:custGeom>
              <a:avLst/>
              <a:gdLst/>
              <a:ahLst/>
              <a:cxnLst/>
              <a:rect l="l" t="t" r="r" b="b"/>
              <a:pathLst>
                <a:path w="167273" h="1195175">
                  <a:moveTo>
                    <a:pt x="0" y="0"/>
                  </a:moveTo>
                  <a:lnTo>
                    <a:pt x="167273" y="0"/>
                  </a:lnTo>
                  <a:lnTo>
                    <a:pt x="167273" y="1195175"/>
                  </a:lnTo>
                  <a:lnTo>
                    <a:pt x="0" y="1195175"/>
                  </a:lnTo>
                  <a:close/>
                </a:path>
              </a:pathLst>
            </a:custGeom>
            <a:solidFill>
              <a:srgbClr val="FFFFFF"/>
            </a:solidFill>
            <a:ln cap="sq">
              <a:noFill/>
              <a:prstDash val="solid"/>
              <a:miter/>
            </a:ln>
          </p:spPr>
          <p:txBody>
            <a:bodyPr/>
            <a:lstStyle/>
            <a:p>
              <a:endParaRPr lang="en-US"/>
            </a:p>
          </p:txBody>
        </p:sp>
        <p:sp>
          <p:nvSpPr>
            <p:cNvPr id="5" name="TextBox 5"/>
            <p:cNvSpPr txBox="1"/>
            <p:nvPr/>
          </p:nvSpPr>
          <p:spPr>
            <a:xfrm>
              <a:off x="0" y="-47625"/>
              <a:ext cx="167273" cy="1242800"/>
            </a:xfrm>
            <a:prstGeom prst="rect">
              <a:avLst/>
            </a:prstGeom>
          </p:spPr>
          <p:txBody>
            <a:bodyPr lIns="52416" tIns="52416" rIns="52416" bIns="52416" rtlCol="0" anchor="ctr"/>
            <a:lstStyle/>
            <a:p>
              <a:pPr algn="ctr">
                <a:lnSpc>
                  <a:spcPts val="2519"/>
                </a:lnSpc>
              </a:pPr>
              <a:endParaRPr/>
            </a:p>
          </p:txBody>
        </p:sp>
      </p:grpSp>
      <p:sp>
        <p:nvSpPr>
          <p:cNvPr id="6" name="Freeform 6"/>
          <p:cNvSpPr/>
          <p:nvPr/>
        </p:nvSpPr>
        <p:spPr>
          <a:xfrm>
            <a:off x="397591" y="5452998"/>
            <a:ext cx="870811" cy="932595"/>
          </a:xfrm>
          <a:custGeom>
            <a:avLst/>
            <a:gdLst/>
            <a:ahLst/>
            <a:cxnLst/>
            <a:rect l="l" t="t" r="r" b="b"/>
            <a:pathLst>
              <a:path w="870811" h="932595">
                <a:moveTo>
                  <a:pt x="0" y="0"/>
                </a:moveTo>
                <a:lnTo>
                  <a:pt x="870810" y="0"/>
                </a:lnTo>
                <a:lnTo>
                  <a:pt x="870810" y="932595"/>
                </a:lnTo>
                <a:lnTo>
                  <a:pt x="0" y="9325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7" name="Group 7"/>
          <p:cNvGrpSpPr/>
          <p:nvPr/>
        </p:nvGrpSpPr>
        <p:grpSpPr>
          <a:xfrm>
            <a:off x="6691050" y="2550660"/>
            <a:ext cx="99036" cy="707616"/>
            <a:chOff x="0" y="0"/>
            <a:chExt cx="167273" cy="1195175"/>
          </a:xfrm>
        </p:grpSpPr>
        <p:sp>
          <p:nvSpPr>
            <p:cNvPr id="8" name="Freeform 8"/>
            <p:cNvSpPr/>
            <p:nvPr/>
          </p:nvSpPr>
          <p:spPr>
            <a:xfrm>
              <a:off x="0" y="0"/>
              <a:ext cx="167273" cy="1195175"/>
            </a:xfrm>
            <a:custGeom>
              <a:avLst/>
              <a:gdLst/>
              <a:ahLst/>
              <a:cxnLst/>
              <a:rect l="l" t="t" r="r" b="b"/>
              <a:pathLst>
                <a:path w="167273" h="1195175">
                  <a:moveTo>
                    <a:pt x="0" y="0"/>
                  </a:moveTo>
                  <a:lnTo>
                    <a:pt x="167273" y="0"/>
                  </a:lnTo>
                  <a:lnTo>
                    <a:pt x="167273" y="1195175"/>
                  </a:lnTo>
                  <a:lnTo>
                    <a:pt x="0" y="1195175"/>
                  </a:lnTo>
                  <a:close/>
                </a:path>
              </a:pathLst>
            </a:custGeom>
            <a:solidFill>
              <a:srgbClr val="FFFFFF"/>
            </a:solidFill>
            <a:ln cap="sq">
              <a:noFill/>
              <a:prstDash val="solid"/>
              <a:miter/>
            </a:ln>
          </p:spPr>
          <p:txBody>
            <a:bodyPr/>
            <a:lstStyle/>
            <a:p>
              <a:endParaRPr lang="en-US"/>
            </a:p>
          </p:txBody>
        </p:sp>
        <p:sp>
          <p:nvSpPr>
            <p:cNvPr id="9" name="TextBox 9"/>
            <p:cNvSpPr txBox="1"/>
            <p:nvPr/>
          </p:nvSpPr>
          <p:spPr>
            <a:xfrm>
              <a:off x="0" y="-47625"/>
              <a:ext cx="167273" cy="1242800"/>
            </a:xfrm>
            <a:prstGeom prst="rect">
              <a:avLst/>
            </a:prstGeom>
          </p:spPr>
          <p:txBody>
            <a:bodyPr lIns="52416" tIns="52416" rIns="52416" bIns="52416" rtlCol="0" anchor="ctr"/>
            <a:lstStyle/>
            <a:p>
              <a:pPr algn="ctr">
                <a:lnSpc>
                  <a:spcPts val="2519"/>
                </a:lnSpc>
              </a:pPr>
              <a:endParaRPr/>
            </a:p>
          </p:txBody>
        </p:sp>
      </p:grpSp>
      <p:sp>
        <p:nvSpPr>
          <p:cNvPr id="10" name="Freeform 10"/>
          <p:cNvSpPr/>
          <p:nvPr/>
        </p:nvSpPr>
        <p:spPr>
          <a:xfrm>
            <a:off x="5283634" y="2550660"/>
            <a:ext cx="919196" cy="1102484"/>
          </a:xfrm>
          <a:custGeom>
            <a:avLst/>
            <a:gdLst/>
            <a:ahLst/>
            <a:cxnLst/>
            <a:rect l="l" t="t" r="r" b="b"/>
            <a:pathLst>
              <a:path w="919196" h="1102484">
                <a:moveTo>
                  <a:pt x="0" y="0"/>
                </a:moveTo>
                <a:lnTo>
                  <a:pt x="919196" y="0"/>
                </a:lnTo>
                <a:lnTo>
                  <a:pt x="919196" y="1102484"/>
                </a:lnTo>
                <a:lnTo>
                  <a:pt x="0" y="110248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11" name="Group 11"/>
          <p:cNvGrpSpPr/>
          <p:nvPr/>
        </p:nvGrpSpPr>
        <p:grpSpPr>
          <a:xfrm>
            <a:off x="8556356" y="8177200"/>
            <a:ext cx="99036" cy="707616"/>
            <a:chOff x="0" y="0"/>
            <a:chExt cx="167273" cy="1195175"/>
          </a:xfrm>
        </p:grpSpPr>
        <p:sp>
          <p:nvSpPr>
            <p:cNvPr id="12" name="Freeform 12"/>
            <p:cNvSpPr/>
            <p:nvPr/>
          </p:nvSpPr>
          <p:spPr>
            <a:xfrm>
              <a:off x="0" y="0"/>
              <a:ext cx="167273" cy="1195175"/>
            </a:xfrm>
            <a:custGeom>
              <a:avLst/>
              <a:gdLst/>
              <a:ahLst/>
              <a:cxnLst/>
              <a:rect l="l" t="t" r="r" b="b"/>
              <a:pathLst>
                <a:path w="167273" h="1195175">
                  <a:moveTo>
                    <a:pt x="0" y="0"/>
                  </a:moveTo>
                  <a:lnTo>
                    <a:pt x="167273" y="0"/>
                  </a:lnTo>
                  <a:lnTo>
                    <a:pt x="167273" y="1195175"/>
                  </a:lnTo>
                  <a:lnTo>
                    <a:pt x="0" y="1195175"/>
                  </a:lnTo>
                  <a:close/>
                </a:path>
              </a:pathLst>
            </a:custGeom>
            <a:solidFill>
              <a:srgbClr val="FFFFFF"/>
            </a:solidFill>
            <a:ln cap="sq">
              <a:noFill/>
              <a:prstDash val="solid"/>
              <a:miter/>
            </a:ln>
          </p:spPr>
          <p:txBody>
            <a:bodyPr/>
            <a:lstStyle/>
            <a:p>
              <a:endParaRPr lang="en-US"/>
            </a:p>
          </p:txBody>
        </p:sp>
        <p:sp>
          <p:nvSpPr>
            <p:cNvPr id="13" name="TextBox 13"/>
            <p:cNvSpPr txBox="1"/>
            <p:nvPr/>
          </p:nvSpPr>
          <p:spPr>
            <a:xfrm>
              <a:off x="0" y="-47625"/>
              <a:ext cx="167273" cy="1242800"/>
            </a:xfrm>
            <a:prstGeom prst="rect">
              <a:avLst/>
            </a:prstGeom>
          </p:spPr>
          <p:txBody>
            <a:bodyPr lIns="52416" tIns="52416" rIns="52416" bIns="52416" rtlCol="0" anchor="ctr"/>
            <a:lstStyle/>
            <a:p>
              <a:pPr algn="ctr">
                <a:lnSpc>
                  <a:spcPts val="2519"/>
                </a:lnSpc>
              </a:pPr>
              <a:endParaRPr/>
            </a:p>
          </p:txBody>
        </p:sp>
      </p:grpSp>
      <p:sp>
        <p:nvSpPr>
          <p:cNvPr id="14" name="Freeform 14"/>
          <p:cNvSpPr/>
          <p:nvPr/>
        </p:nvSpPr>
        <p:spPr>
          <a:xfrm>
            <a:off x="7187204" y="8177200"/>
            <a:ext cx="1093968" cy="769880"/>
          </a:xfrm>
          <a:custGeom>
            <a:avLst/>
            <a:gdLst/>
            <a:ahLst/>
            <a:cxnLst/>
            <a:rect l="l" t="t" r="r" b="b"/>
            <a:pathLst>
              <a:path w="1093968" h="769880">
                <a:moveTo>
                  <a:pt x="0" y="0"/>
                </a:moveTo>
                <a:lnTo>
                  <a:pt x="1093968" y="0"/>
                </a:lnTo>
                <a:lnTo>
                  <a:pt x="1093968" y="769880"/>
                </a:lnTo>
                <a:lnTo>
                  <a:pt x="0" y="76988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5" name="TextBox 15"/>
          <p:cNvSpPr txBox="1"/>
          <p:nvPr/>
        </p:nvSpPr>
        <p:spPr>
          <a:xfrm>
            <a:off x="1861923" y="5443473"/>
            <a:ext cx="2986577" cy="717141"/>
          </a:xfrm>
          <a:prstGeom prst="rect">
            <a:avLst/>
          </a:prstGeom>
        </p:spPr>
        <p:txBody>
          <a:bodyPr lIns="0" tIns="0" rIns="0" bIns="0" rtlCol="0" anchor="t">
            <a:spAutoFit/>
          </a:bodyPr>
          <a:lstStyle/>
          <a:p>
            <a:pPr algn="l">
              <a:lnSpc>
                <a:spcPts val="2847"/>
              </a:lnSpc>
            </a:pPr>
            <a:r>
              <a:rPr lang="en-US" sz="2373" b="1">
                <a:solidFill>
                  <a:srgbClr val="FFFFFF"/>
                </a:solidFill>
                <a:latin typeface="Roboto Bold"/>
                <a:ea typeface="Roboto Bold"/>
                <a:cs typeface="Roboto Bold"/>
                <a:sym typeface="Roboto Bold"/>
              </a:rPr>
              <a:t>PHASE 1 | Foundation &amp; Brand Awareness</a:t>
            </a:r>
          </a:p>
        </p:txBody>
      </p:sp>
      <p:sp>
        <p:nvSpPr>
          <p:cNvPr id="16" name="TextBox 16"/>
          <p:cNvSpPr txBox="1"/>
          <p:nvPr/>
        </p:nvSpPr>
        <p:spPr>
          <a:xfrm>
            <a:off x="1861923" y="6233333"/>
            <a:ext cx="1493288" cy="349320"/>
          </a:xfrm>
          <a:prstGeom prst="rect">
            <a:avLst/>
          </a:prstGeom>
        </p:spPr>
        <p:txBody>
          <a:bodyPr lIns="0" tIns="0" rIns="0" bIns="0" rtlCol="0" anchor="t">
            <a:spAutoFit/>
          </a:bodyPr>
          <a:lstStyle/>
          <a:p>
            <a:pPr algn="l">
              <a:lnSpc>
                <a:spcPts val="2889"/>
              </a:lnSpc>
            </a:pPr>
            <a:r>
              <a:rPr lang="en-US" sz="2063">
                <a:solidFill>
                  <a:srgbClr val="FFFFFF">
                    <a:alpha val="84706"/>
                  </a:srgbClr>
                </a:solidFill>
                <a:latin typeface="Roboto"/>
                <a:ea typeface="Roboto"/>
                <a:cs typeface="Roboto"/>
                <a:sym typeface="Roboto"/>
              </a:rPr>
              <a:t>Month 1–2</a:t>
            </a:r>
          </a:p>
        </p:txBody>
      </p:sp>
      <p:sp>
        <p:nvSpPr>
          <p:cNvPr id="17" name="TextBox 17"/>
          <p:cNvSpPr txBox="1"/>
          <p:nvPr/>
        </p:nvSpPr>
        <p:spPr>
          <a:xfrm>
            <a:off x="7068356" y="2541135"/>
            <a:ext cx="2986577" cy="1070950"/>
          </a:xfrm>
          <a:prstGeom prst="rect">
            <a:avLst/>
          </a:prstGeom>
        </p:spPr>
        <p:txBody>
          <a:bodyPr lIns="0" tIns="0" rIns="0" bIns="0" rtlCol="0" anchor="t">
            <a:spAutoFit/>
          </a:bodyPr>
          <a:lstStyle/>
          <a:p>
            <a:pPr algn="l">
              <a:lnSpc>
                <a:spcPts val="2847"/>
              </a:lnSpc>
            </a:pPr>
            <a:r>
              <a:rPr lang="en-US" sz="2373" b="1">
                <a:solidFill>
                  <a:srgbClr val="FFFFFF"/>
                </a:solidFill>
                <a:latin typeface="Roboto Bold"/>
                <a:ea typeface="Roboto Bold"/>
                <a:cs typeface="Roboto Bold"/>
                <a:sym typeface="Roboto Bold"/>
              </a:rPr>
              <a:t>PHASE 2 | Consideration &amp; Conversion </a:t>
            </a:r>
          </a:p>
        </p:txBody>
      </p:sp>
      <p:sp>
        <p:nvSpPr>
          <p:cNvPr id="18" name="TextBox 18"/>
          <p:cNvSpPr txBox="1"/>
          <p:nvPr/>
        </p:nvSpPr>
        <p:spPr>
          <a:xfrm>
            <a:off x="8933662" y="8167675"/>
            <a:ext cx="2986577" cy="363333"/>
          </a:xfrm>
          <a:prstGeom prst="rect">
            <a:avLst/>
          </a:prstGeom>
        </p:spPr>
        <p:txBody>
          <a:bodyPr lIns="0" tIns="0" rIns="0" bIns="0" rtlCol="0" anchor="t">
            <a:spAutoFit/>
          </a:bodyPr>
          <a:lstStyle/>
          <a:p>
            <a:pPr algn="l">
              <a:lnSpc>
                <a:spcPts val="2847"/>
              </a:lnSpc>
            </a:pPr>
            <a:r>
              <a:rPr lang="en-US" sz="2373" b="1">
                <a:solidFill>
                  <a:srgbClr val="FFFFFF"/>
                </a:solidFill>
                <a:latin typeface="Roboto Bold"/>
                <a:ea typeface="Roboto Bold"/>
                <a:cs typeface="Roboto Bold"/>
                <a:sym typeface="Roboto Bold"/>
              </a:rPr>
              <a:t>Phase 3 | Retention </a:t>
            </a:r>
          </a:p>
        </p:txBody>
      </p:sp>
      <p:sp>
        <p:nvSpPr>
          <p:cNvPr id="19" name="TextBox 19"/>
          <p:cNvSpPr txBox="1"/>
          <p:nvPr/>
        </p:nvSpPr>
        <p:spPr>
          <a:xfrm>
            <a:off x="8930324" y="8908980"/>
            <a:ext cx="2986577" cy="349320"/>
          </a:xfrm>
          <a:prstGeom prst="rect">
            <a:avLst/>
          </a:prstGeom>
        </p:spPr>
        <p:txBody>
          <a:bodyPr lIns="0" tIns="0" rIns="0" bIns="0" rtlCol="0" anchor="t">
            <a:spAutoFit/>
          </a:bodyPr>
          <a:lstStyle/>
          <a:p>
            <a:pPr algn="l">
              <a:lnSpc>
                <a:spcPts val="2889"/>
              </a:lnSpc>
            </a:pPr>
            <a:r>
              <a:rPr lang="en-US" sz="2063">
                <a:solidFill>
                  <a:srgbClr val="FFFFFF">
                    <a:alpha val="84706"/>
                  </a:srgbClr>
                </a:solidFill>
                <a:latin typeface="Roboto"/>
                <a:ea typeface="Roboto"/>
                <a:cs typeface="Roboto"/>
                <a:sym typeface="Roboto"/>
              </a:rPr>
              <a:t>Month 5–6</a:t>
            </a:r>
          </a:p>
        </p:txBody>
      </p:sp>
      <p:sp>
        <p:nvSpPr>
          <p:cNvPr id="20" name="AutoShape 20"/>
          <p:cNvSpPr/>
          <p:nvPr/>
        </p:nvSpPr>
        <p:spPr>
          <a:xfrm flipH="1">
            <a:off x="13146123" y="3226966"/>
            <a:ext cx="0" cy="5234400"/>
          </a:xfrm>
          <a:prstGeom prst="line">
            <a:avLst/>
          </a:prstGeom>
          <a:ln w="38100" cap="flat">
            <a:solidFill>
              <a:srgbClr val="FFFFFF"/>
            </a:solidFill>
            <a:prstDash val="solid"/>
            <a:headEnd type="diamond" w="lg" len="lg"/>
            <a:tailEnd type="diamond" w="lg" len="lg"/>
          </a:ln>
        </p:spPr>
        <p:txBody>
          <a:bodyPr/>
          <a:lstStyle/>
          <a:p>
            <a:endParaRPr lang="en-US"/>
          </a:p>
        </p:txBody>
      </p:sp>
      <p:graphicFrame>
        <p:nvGraphicFramePr>
          <p:cNvPr id="21" name="Table 21"/>
          <p:cNvGraphicFramePr>
            <a:graphicFrameLocks noGrp="1"/>
          </p:cNvGraphicFramePr>
          <p:nvPr/>
        </p:nvGraphicFramePr>
        <p:xfrm>
          <a:off x="13538435" y="3654030"/>
          <a:ext cx="4303730" cy="4447608"/>
        </p:xfrm>
        <a:graphic>
          <a:graphicData uri="http://schemas.openxmlformats.org/drawingml/2006/table">
            <a:tbl>
              <a:tblPr/>
              <a:tblGrid>
                <a:gridCol w="1694049">
                  <a:extLst>
                    <a:ext uri="{9D8B030D-6E8A-4147-A177-3AD203B41FA5}">
                      <a16:colId xmlns:a16="http://schemas.microsoft.com/office/drawing/2014/main" val="20000"/>
                    </a:ext>
                  </a:extLst>
                </a:gridCol>
                <a:gridCol w="2609681">
                  <a:extLst>
                    <a:ext uri="{9D8B030D-6E8A-4147-A177-3AD203B41FA5}">
                      <a16:colId xmlns:a16="http://schemas.microsoft.com/office/drawing/2014/main" val="20001"/>
                    </a:ext>
                  </a:extLst>
                </a:gridCol>
              </a:tblGrid>
              <a:tr h="999713">
                <a:tc>
                  <a:txBody>
                    <a:bodyPr/>
                    <a:lstStyle/>
                    <a:p>
                      <a:pPr algn="ctr">
                        <a:lnSpc>
                          <a:spcPts val="1850"/>
                        </a:lnSpc>
                        <a:defRPr/>
                      </a:pPr>
                      <a:r>
                        <a:rPr lang="en-US" sz="1321" b="1">
                          <a:solidFill>
                            <a:srgbClr val="000000"/>
                          </a:solidFill>
                          <a:latin typeface="Aileron Regular Bold"/>
                          <a:ea typeface="Aileron Regular Bold"/>
                          <a:cs typeface="Aileron Regular Bold"/>
                          <a:sym typeface="Aileron Regular Bold"/>
                        </a:rPr>
                        <a:t>Phase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04BDB4"/>
                    </a:solidFill>
                  </a:tcPr>
                </a:tc>
                <a:tc>
                  <a:txBody>
                    <a:bodyPr/>
                    <a:lstStyle/>
                    <a:p>
                      <a:pPr algn="ctr">
                        <a:lnSpc>
                          <a:spcPts val="1850"/>
                        </a:lnSpc>
                        <a:defRPr/>
                      </a:pPr>
                      <a:r>
                        <a:rPr lang="en-US" sz="1321" b="1">
                          <a:solidFill>
                            <a:srgbClr val="000000"/>
                          </a:solidFill>
                          <a:latin typeface="Aileron Regular Bold"/>
                          <a:ea typeface="Aileron Regular Bold"/>
                          <a:cs typeface="Aileron Regular Bold"/>
                          <a:sym typeface="Aileron Regular Bold"/>
                        </a:rPr>
                        <a:t>Est. Cost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04BDB4"/>
                    </a:solidFill>
                  </a:tcPr>
                </a:tc>
                <a:extLst>
                  <a:ext uri="{0D108BD9-81ED-4DB2-BD59-A6C34878D82A}">
                    <a16:rowId xmlns:a16="http://schemas.microsoft.com/office/drawing/2014/main" val="10000"/>
                  </a:ext>
                </a:extLst>
              </a:tr>
              <a:tr h="1224091">
                <a:tc>
                  <a:txBody>
                    <a:bodyPr/>
                    <a:lstStyle/>
                    <a:p>
                      <a:pPr algn="ctr">
                        <a:lnSpc>
                          <a:spcPts val="1850"/>
                        </a:lnSpc>
                        <a:defRPr/>
                      </a:pPr>
                      <a:r>
                        <a:rPr lang="en-US" sz="1321">
                          <a:solidFill>
                            <a:srgbClr val="000000"/>
                          </a:solidFill>
                          <a:latin typeface="Aileron Regular"/>
                          <a:ea typeface="Aileron Regular"/>
                          <a:cs typeface="Aileron Regular"/>
                          <a:sym typeface="Aileron Regular"/>
                        </a:rPr>
                        <a:t>PHASE 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tc>
                  <a:txBody>
                    <a:bodyPr/>
                    <a:lstStyle/>
                    <a:p>
                      <a:pPr algn="ctr">
                        <a:lnSpc>
                          <a:spcPts val="1850"/>
                        </a:lnSpc>
                        <a:defRPr/>
                      </a:pPr>
                      <a:r>
                        <a:rPr lang="en-US" sz="1321">
                          <a:solidFill>
                            <a:srgbClr val="000000"/>
                          </a:solidFill>
                          <a:latin typeface="Aileron Regular"/>
                          <a:ea typeface="Aileron Regular"/>
                          <a:cs typeface="Aileron Regular"/>
                          <a:sym typeface="Aileron Regular"/>
                        </a:rPr>
                        <a:t>$50–$100 (domain &amp; Canva Pro)</a:t>
                      </a:r>
                      <a:endParaRPr lang="en-US" sz="1100"/>
                    </a:p>
                    <a:p>
                      <a:pPr algn="ctr">
                        <a:lnSpc>
                          <a:spcPts val="1850"/>
                        </a:lnSpc>
                      </a:pPr>
                      <a:r>
                        <a:rPr lang="en-US" sz="1321">
                          <a:solidFill>
                            <a:srgbClr val="000000"/>
                          </a:solidFill>
                          <a:latin typeface="Aileron Regular"/>
                          <a:ea typeface="Aileron Regular"/>
                          <a:cs typeface="Aileron Regular"/>
                          <a:sym typeface="Aileron Regular"/>
                        </a:rPr>
                        <a:t>Paid AD:  $2500</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extLst>
                  <a:ext uri="{0D108BD9-81ED-4DB2-BD59-A6C34878D82A}">
                    <a16:rowId xmlns:a16="http://schemas.microsoft.com/office/drawing/2014/main" val="10001"/>
                  </a:ext>
                </a:extLst>
              </a:tr>
              <a:tr h="999713">
                <a:tc>
                  <a:txBody>
                    <a:bodyPr/>
                    <a:lstStyle/>
                    <a:p>
                      <a:pPr algn="ctr">
                        <a:lnSpc>
                          <a:spcPts val="1850"/>
                        </a:lnSpc>
                        <a:defRPr/>
                      </a:pPr>
                      <a:r>
                        <a:rPr lang="en-US" sz="1321">
                          <a:solidFill>
                            <a:srgbClr val="000000"/>
                          </a:solidFill>
                          <a:latin typeface="Aileron Regular"/>
                          <a:ea typeface="Aileron Regular"/>
                          <a:cs typeface="Aileron Regular"/>
                          <a:sym typeface="Aileron Regular"/>
                        </a:rPr>
                        <a:t>PHASE 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tc>
                  <a:txBody>
                    <a:bodyPr/>
                    <a:lstStyle/>
                    <a:p>
                      <a:pPr algn="ctr">
                        <a:lnSpc>
                          <a:spcPts val="1850"/>
                        </a:lnSpc>
                        <a:defRPr/>
                      </a:pPr>
                      <a:r>
                        <a:rPr lang="en-US" sz="1321">
                          <a:solidFill>
                            <a:srgbClr val="000000"/>
                          </a:solidFill>
                          <a:latin typeface="Aileron Regular"/>
                          <a:ea typeface="Aileron Regular"/>
                          <a:cs typeface="Aileron Regular"/>
                          <a:sym typeface="Aileron Regular"/>
                        </a:rPr>
                        <a:t>$0–$30/month</a:t>
                      </a:r>
                      <a:endParaRPr lang="en-US" sz="1100"/>
                    </a:p>
                    <a:p>
                      <a:pPr algn="ctr">
                        <a:lnSpc>
                          <a:spcPts val="1850"/>
                        </a:lnSpc>
                      </a:pPr>
                      <a:r>
                        <a:rPr lang="en-US" sz="1321">
                          <a:solidFill>
                            <a:srgbClr val="000000"/>
                          </a:solidFill>
                          <a:latin typeface="Aileron Regular"/>
                          <a:ea typeface="Aileron Regular"/>
                          <a:cs typeface="Aileron Regular"/>
                          <a:sym typeface="Aileron Regular"/>
                        </a:rPr>
                        <a:t>Paid AD: $1500</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extLst>
                  <a:ext uri="{0D108BD9-81ED-4DB2-BD59-A6C34878D82A}">
                    <a16:rowId xmlns:a16="http://schemas.microsoft.com/office/drawing/2014/main" val="10002"/>
                  </a:ext>
                </a:extLst>
              </a:tr>
              <a:tr h="1224091">
                <a:tc>
                  <a:txBody>
                    <a:bodyPr/>
                    <a:lstStyle/>
                    <a:p>
                      <a:pPr algn="ctr">
                        <a:lnSpc>
                          <a:spcPts val="1850"/>
                        </a:lnSpc>
                        <a:defRPr/>
                      </a:pPr>
                      <a:r>
                        <a:rPr lang="en-US" sz="1321">
                          <a:solidFill>
                            <a:srgbClr val="000000"/>
                          </a:solidFill>
                          <a:latin typeface="Aileron Regular"/>
                          <a:ea typeface="Aileron Regular"/>
                          <a:cs typeface="Aileron Regular"/>
                          <a:sym typeface="Aileron Regular"/>
                        </a:rPr>
                        <a:t>PHASE 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tc>
                  <a:txBody>
                    <a:bodyPr/>
                    <a:lstStyle/>
                    <a:p>
                      <a:pPr algn="ctr">
                        <a:lnSpc>
                          <a:spcPts val="1850"/>
                        </a:lnSpc>
                        <a:defRPr/>
                      </a:pPr>
                      <a:r>
                        <a:rPr lang="en-US" sz="1321">
                          <a:solidFill>
                            <a:srgbClr val="000000"/>
                          </a:solidFill>
                          <a:latin typeface="Aileron Regular"/>
                          <a:ea typeface="Aileron Regular"/>
                          <a:cs typeface="Aileron Regular"/>
                          <a:sym typeface="Aileron Regular"/>
                        </a:rPr>
                        <a:t>$50–$150 (ad spend, optional email tools)</a:t>
                      </a:r>
                      <a:endParaRPr lang="en-US" sz="1100"/>
                    </a:p>
                    <a:p>
                      <a:pPr algn="ctr">
                        <a:lnSpc>
                          <a:spcPts val="1850"/>
                        </a:lnSpc>
                      </a:pPr>
                      <a:r>
                        <a:rPr lang="en-US" sz="1321">
                          <a:solidFill>
                            <a:srgbClr val="000000"/>
                          </a:solidFill>
                          <a:latin typeface="Aileron Regular"/>
                          <a:ea typeface="Aileron Regular"/>
                          <a:cs typeface="Aileron Regular"/>
                          <a:sym typeface="Aileron Regular"/>
                        </a:rPr>
                        <a:t>Paid AD: $1500</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DFE0E6"/>
                    </a:solidFill>
                  </a:tcPr>
                </a:tc>
                <a:extLst>
                  <a:ext uri="{0D108BD9-81ED-4DB2-BD59-A6C34878D82A}">
                    <a16:rowId xmlns:a16="http://schemas.microsoft.com/office/drawing/2014/main" val="10003"/>
                  </a:ext>
                </a:extLst>
              </a:tr>
            </a:tbl>
          </a:graphicData>
        </a:graphic>
      </p:graphicFrame>
      <p:grpSp>
        <p:nvGrpSpPr>
          <p:cNvPr id="22" name="Group 22"/>
          <p:cNvGrpSpPr/>
          <p:nvPr/>
        </p:nvGrpSpPr>
        <p:grpSpPr>
          <a:xfrm rot="-10800000">
            <a:off x="-181768" y="-1608480"/>
            <a:ext cx="18651536" cy="3724333"/>
            <a:chOff x="0" y="0"/>
            <a:chExt cx="4912339" cy="980894"/>
          </a:xfrm>
        </p:grpSpPr>
        <p:sp>
          <p:nvSpPr>
            <p:cNvPr id="23" name="Freeform 23"/>
            <p:cNvSpPr/>
            <p:nvPr/>
          </p:nvSpPr>
          <p:spPr>
            <a:xfrm>
              <a:off x="0" y="0"/>
              <a:ext cx="4912339" cy="980894"/>
            </a:xfrm>
            <a:custGeom>
              <a:avLst/>
              <a:gdLst/>
              <a:ahLst/>
              <a:cxnLst/>
              <a:rect l="l" t="t" r="r" b="b"/>
              <a:pathLst>
                <a:path w="4912339" h="980894">
                  <a:moveTo>
                    <a:pt x="0" y="0"/>
                  </a:moveTo>
                  <a:lnTo>
                    <a:pt x="4912339" y="0"/>
                  </a:lnTo>
                  <a:lnTo>
                    <a:pt x="4912339" y="980894"/>
                  </a:lnTo>
                  <a:lnTo>
                    <a:pt x="0" y="980894"/>
                  </a:lnTo>
                  <a:close/>
                </a:path>
              </a:pathLst>
            </a:custGeom>
            <a:solidFill>
              <a:srgbClr val="143932"/>
            </a:solidFill>
          </p:spPr>
          <p:txBody>
            <a:bodyPr/>
            <a:lstStyle/>
            <a:p>
              <a:endParaRPr lang="en-US"/>
            </a:p>
          </p:txBody>
        </p:sp>
        <p:sp>
          <p:nvSpPr>
            <p:cNvPr id="24" name="TextBox 24"/>
            <p:cNvSpPr txBox="1"/>
            <p:nvPr/>
          </p:nvSpPr>
          <p:spPr>
            <a:xfrm>
              <a:off x="0" y="-38100"/>
              <a:ext cx="4912339" cy="1018994"/>
            </a:xfrm>
            <a:prstGeom prst="rect">
              <a:avLst/>
            </a:prstGeom>
          </p:spPr>
          <p:txBody>
            <a:bodyPr lIns="50800" tIns="50800" rIns="50800" bIns="50800" rtlCol="0" anchor="ctr"/>
            <a:lstStyle/>
            <a:p>
              <a:pPr algn="ctr">
                <a:lnSpc>
                  <a:spcPts val="2240"/>
                </a:lnSpc>
              </a:pPr>
              <a:endParaRPr/>
            </a:p>
          </p:txBody>
        </p:sp>
      </p:grpSp>
      <p:sp>
        <p:nvSpPr>
          <p:cNvPr id="25" name="TextBox 25"/>
          <p:cNvSpPr txBox="1"/>
          <p:nvPr/>
        </p:nvSpPr>
        <p:spPr>
          <a:xfrm>
            <a:off x="1771091" y="154300"/>
            <a:ext cx="14745819" cy="1961553"/>
          </a:xfrm>
          <a:prstGeom prst="rect">
            <a:avLst/>
          </a:prstGeom>
        </p:spPr>
        <p:txBody>
          <a:bodyPr lIns="0" tIns="0" rIns="0" bIns="0" rtlCol="0" anchor="t">
            <a:spAutoFit/>
          </a:bodyPr>
          <a:lstStyle/>
          <a:p>
            <a:pPr algn="ctr">
              <a:lnSpc>
                <a:spcPts val="7876"/>
              </a:lnSpc>
            </a:pPr>
            <a:r>
              <a:rPr lang="en-US" sz="5625" b="1">
                <a:solidFill>
                  <a:srgbClr val="FFFFFF"/>
                </a:solidFill>
                <a:latin typeface="Aileron Heavy Bold"/>
                <a:ea typeface="Aileron Heavy Bold"/>
                <a:cs typeface="Aileron Heavy Bold"/>
                <a:sym typeface="Aileron Heavy Bold"/>
              </a:rPr>
              <a:t>CONTENT STRATEGY ROADMAP </a:t>
            </a:r>
          </a:p>
          <a:p>
            <a:pPr algn="ctr">
              <a:lnSpc>
                <a:spcPts val="7876"/>
              </a:lnSpc>
              <a:spcBef>
                <a:spcPct val="0"/>
              </a:spcBef>
            </a:pPr>
            <a:r>
              <a:rPr lang="en-US" sz="5625" b="1">
                <a:solidFill>
                  <a:srgbClr val="FFFFFF"/>
                </a:solidFill>
                <a:latin typeface="Aileron Heavy Bold"/>
                <a:ea typeface="Aileron Heavy Bold"/>
                <a:cs typeface="Aileron Heavy Bold"/>
                <a:sym typeface="Aileron Heavy Bold"/>
              </a:rPr>
              <a:t>&amp; BUDGET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sp>
        <p:nvSpPr>
          <p:cNvPr id="2" name="TextBox 2"/>
          <p:cNvSpPr txBox="1"/>
          <p:nvPr/>
        </p:nvSpPr>
        <p:spPr>
          <a:xfrm>
            <a:off x="1028700" y="1117338"/>
            <a:ext cx="5877741" cy="1009793"/>
          </a:xfrm>
          <a:prstGeom prst="rect">
            <a:avLst/>
          </a:prstGeom>
        </p:spPr>
        <p:txBody>
          <a:bodyPr lIns="0" tIns="0" rIns="0" bIns="0" rtlCol="0" anchor="t">
            <a:spAutoFit/>
          </a:bodyPr>
          <a:lstStyle/>
          <a:p>
            <a:pPr algn="l">
              <a:lnSpc>
                <a:spcPts val="7867"/>
              </a:lnSpc>
              <a:spcBef>
                <a:spcPct val="0"/>
              </a:spcBef>
            </a:pPr>
            <a:r>
              <a:rPr lang="en-US" sz="5619" b="1">
                <a:solidFill>
                  <a:srgbClr val="000000"/>
                </a:solidFill>
                <a:latin typeface="Poppins Bold"/>
                <a:ea typeface="Poppins Bold"/>
                <a:cs typeface="Poppins Bold"/>
                <a:sym typeface="Poppins Bold"/>
              </a:rPr>
              <a:t>About Us</a:t>
            </a:r>
          </a:p>
        </p:txBody>
      </p:sp>
      <p:grpSp>
        <p:nvGrpSpPr>
          <p:cNvPr id="3" name="Group 3"/>
          <p:cNvGrpSpPr/>
          <p:nvPr/>
        </p:nvGrpSpPr>
        <p:grpSpPr>
          <a:xfrm>
            <a:off x="8040544" y="0"/>
            <a:ext cx="10247456" cy="10287000"/>
            <a:chOff x="0" y="0"/>
            <a:chExt cx="2698918" cy="2709333"/>
          </a:xfrm>
        </p:grpSpPr>
        <p:sp>
          <p:nvSpPr>
            <p:cNvPr id="4" name="Freeform 4"/>
            <p:cNvSpPr/>
            <p:nvPr/>
          </p:nvSpPr>
          <p:spPr>
            <a:xfrm>
              <a:off x="0" y="0"/>
              <a:ext cx="2698918" cy="2709333"/>
            </a:xfrm>
            <a:custGeom>
              <a:avLst/>
              <a:gdLst/>
              <a:ahLst/>
              <a:cxnLst/>
              <a:rect l="l" t="t" r="r" b="b"/>
              <a:pathLst>
                <a:path w="2698918" h="2709333">
                  <a:moveTo>
                    <a:pt x="0" y="0"/>
                  </a:moveTo>
                  <a:lnTo>
                    <a:pt x="2698918" y="0"/>
                  </a:lnTo>
                  <a:lnTo>
                    <a:pt x="2698918" y="2709333"/>
                  </a:lnTo>
                  <a:lnTo>
                    <a:pt x="0" y="2709333"/>
                  </a:lnTo>
                  <a:close/>
                </a:path>
              </a:pathLst>
            </a:custGeom>
            <a:solidFill>
              <a:srgbClr val="143932"/>
            </a:solidFill>
          </p:spPr>
          <p:txBody>
            <a:bodyPr/>
            <a:lstStyle/>
            <a:p>
              <a:endParaRPr lang="en-US"/>
            </a:p>
          </p:txBody>
        </p:sp>
        <p:sp>
          <p:nvSpPr>
            <p:cNvPr id="5" name="TextBox 5"/>
            <p:cNvSpPr txBox="1"/>
            <p:nvPr/>
          </p:nvSpPr>
          <p:spPr>
            <a:xfrm>
              <a:off x="0" y="-38100"/>
              <a:ext cx="2698918" cy="2747433"/>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9609586" y="1140307"/>
            <a:ext cx="1251534" cy="1434423"/>
          </a:xfrm>
          <a:custGeom>
            <a:avLst/>
            <a:gdLst/>
            <a:ahLst/>
            <a:cxnLst/>
            <a:rect l="l" t="t" r="r" b="b"/>
            <a:pathLst>
              <a:path w="1251534" h="1434423">
                <a:moveTo>
                  <a:pt x="0" y="0"/>
                </a:moveTo>
                <a:lnTo>
                  <a:pt x="1251534" y="0"/>
                </a:lnTo>
                <a:lnTo>
                  <a:pt x="1251534" y="1434422"/>
                </a:lnTo>
                <a:lnTo>
                  <a:pt x="0" y="14344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9547521" y="5285247"/>
            <a:ext cx="1251534" cy="1512428"/>
          </a:xfrm>
          <a:custGeom>
            <a:avLst/>
            <a:gdLst/>
            <a:ahLst/>
            <a:cxnLst/>
            <a:rect l="l" t="t" r="r" b="b"/>
            <a:pathLst>
              <a:path w="1251534" h="1512428">
                <a:moveTo>
                  <a:pt x="0" y="0"/>
                </a:moveTo>
                <a:lnTo>
                  <a:pt x="1251534" y="0"/>
                </a:lnTo>
                <a:lnTo>
                  <a:pt x="1251534" y="1512427"/>
                </a:lnTo>
                <a:lnTo>
                  <a:pt x="0" y="1512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456928" y="7475494"/>
            <a:ext cx="1432720" cy="1432720"/>
          </a:xfrm>
          <a:custGeom>
            <a:avLst/>
            <a:gdLst/>
            <a:ahLst/>
            <a:cxnLst/>
            <a:rect l="l" t="t" r="r" b="b"/>
            <a:pathLst>
              <a:path w="1432720" h="1432720">
                <a:moveTo>
                  <a:pt x="0" y="0"/>
                </a:moveTo>
                <a:lnTo>
                  <a:pt x="1432720" y="0"/>
                </a:lnTo>
                <a:lnTo>
                  <a:pt x="1432720" y="1432719"/>
                </a:lnTo>
                <a:lnTo>
                  <a:pt x="0" y="14327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9456928" y="3050578"/>
            <a:ext cx="1556849" cy="1556849"/>
          </a:xfrm>
          <a:custGeom>
            <a:avLst/>
            <a:gdLst/>
            <a:ahLst/>
            <a:cxnLst/>
            <a:rect l="l" t="t" r="r" b="b"/>
            <a:pathLst>
              <a:path w="1556849" h="1556849">
                <a:moveTo>
                  <a:pt x="0" y="0"/>
                </a:moveTo>
                <a:lnTo>
                  <a:pt x="1556850" y="0"/>
                </a:lnTo>
                <a:lnTo>
                  <a:pt x="1556850" y="1556849"/>
                </a:lnTo>
                <a:lnTo>
                  <a:pt x="0" y="155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1028700" y="2786420"/>
            <a:ext cx="5576124" cy="3085725"/>
          </a:xfrm>
          <a:prstGeom prst="rect">
            <a:avLst/>
          </a:prstGeom>
        </p:spPr>
        <p:txBody>
          <a:bodyPr lIns="0" tIns="0" rIns="0" bIns="0" rtlCol="0" anchor="t">
            <a:spAutoFit/>
          </a:bodyPr>
          <a:lstStyle/>
          <a:p>
            <a:pPr algn="l">
              <a:lnSpc>
                <a:spcPts val="4099"/>
              </a:lnSpc>
            </a:pPr>
            <a:r>
              <a:rPr lang="en-US" sz="2788" spc="119">
                <a:solidFill>
                  <a:srgbClr val="000000"/>
                </a:solidFill>
                <a:latin typeface="Poppins"/>
                <a:ea typeface="Poppins"/>
                <a:cs typeface="Poppins"/>
                <a:sym typeface="Poppins"/>
              </a:rPr>
              <a:t>DMV Amazon Consulting is a multi-service firm based in Silver Spring, Maryland, providing trusted, affordable support in differet business areas.</a:t>
            </a:r>
          </a:p>
        </p:txBody>
      </p:sp>
      <p:sp>
        <p:nvSpPr>
          <p:cNvPr id="11" name="TextBox 11"/>
          <p:cNvSpPr txBox="1"/>
          <p:nvPr/>
        </p:nvSpPr>
        <p:spPr>
          <a:xfrm>
            <a:off x="11561124" y="1375593"/>
            <a:ext cx="4717256" cy="559958"/>
          </a:xfrm>
          <a:prstGeom prst="rect">
            <a:avLst/>
          </a:prstGeom>
        </p:spPr>
        <p:txBody>
          <a:bodyPr lIns="0" tIns="0" rIns="0" bIns="0" rtlCol="0" anchor="t">
            <a:spAutoFit/>
          </a:bodyPr>
          <a:lstStyle/>
          <a:p>
            <a:pPr algn="l">
              <a:lnSpc>
                <a:spcPts val="4311"/>
              </a:lnSpc>
            </a:pPr>
            <a:r>
              <a:rPr lang="en-US" sz="3079" b="1">
                <a:solidFill>
                  <a:srgbClr val="FFFFFF"/>
                </a:solidFill>
                <a:latin typeface="Poppins Bold"/>
                <a:ea typeface="Poppins Bold"/>
                <a:cs typeface="Poppins Bold"/>
                <a:sym typeface="Poppins Bold"/>
              </a:rPr>
              <a:t>Tax Filing &amp; Accounting</a:t>
            </a:r>
          </a:p>
        </p:txBody>
      </p:sp>
      <p:sp>
        <p:nvSpPr>
          <p:cNvPr id="12" name="TextBox 12"/>
          <p:cNvSpPr txBox="1"/>
          <p:nvPr/>
        </p:nvSpPr>
        <p:spPr>
          <a:xfrm>
            <a:off x="11561124" y="3283276"/>
            <a:ext cx="5387824" cy="1102883"/>
          </a:xfrm>
          <a:prstGeom prst="rect">
            <a:avLst/>
          </a:prstGeom>
        </p:spPr>
        <p:txBody>
          <a:bodyPr lIns="0" tIns="0" rIns="0" bIns="0" rtlCol="0" anchor="t">
            <a:spAutoFit/>
          </a:bodyPr>
          <a:lstStyle/>
          <a:p>
            <a:pPr algn="l">
              <a:lnSpc>
                <a:spcPts val="4311"/>
              </a:lnSpc>
            </a:pPr>
            <a:r>
              <a:rPr lang="en-US" sz="3079" b="1">
                <a:solidFill>
                  <a:srgbClr val="FFFFFF"/>
                </a:solidFill>
                <a:latin typeface="Poppins Bold"/>
                <a:ea typeface="Poppins Bold"/>
                <a:cs typeface="Poppins Bold"/>
                <a:sym typeface="Poppins Bold"/>
              </a:rPr>
              <a:t>Immigration Consulting (Non-legal)</a:t>
            </a:r>
          </a:p>
        </p:txBody>
      </p:sp>
      <p:sp>
        <p:nvSpPr>
          <p:cNvPr id="13" name="TextBox 13"/>
          <p:cNvSpPr txBox="1"/>
          <p:nvPr/>
        </p:nvSpPr>
        <p:spPr>
          <a:xfrm>
            <a:off x="11561124" y="5497278"/>
            <a:ext cx="5717226" cy="1102883"/>
          </a:xfrm>
          <a:prstGeom prst="rect">
            <a:avLst/>
          </a:prstGeom>
        </p:spPr>
        <p:txBody>
          <a:bodyPr lIns="0" tIns="0" rIns="0" bIns="0" rtlCol="0" anchor="t">
            <a:spAutoFit/>
          </a:bodyPr>
          <a:lstStyle/>
          <a:p>
            <a:pPr algn="l">
              <a:lnSpc>
                <a:spcPts val="4311"/>
              </a:lnSpc>
            </a:pPr>
            <a:r>
              <a:rPr lang="en-US" sz="3079" b="1">
                <a:solidFill>
                  <a:srgbClr val="FFFFFF"/>
                </a:solidFill>
                <a:latin typeface="Poppins Bold"/>
                <a:ea typeface="Poppins Bold"/>
                <a:cs typeface="Poppins Bold"/>
                <a:sym typeface="Poppins Bold"/>
              </a:rPr>
              <a:t>Business Support for Immigrant Entrepreneurs</a:t>
            </a:r>
          </a:p>
        </p:txBody>
      </p:sp>
      <p:sp>
        <p:nvSpPr>
          <p:cNvPr id="14" name="TextBox 14"/>
          <p:cNvSpPr txBox="1"/>
          <p:nvPr/>
        </p:nvSpPr>
        <p:spPr>
          <a:xfrm>
            <a:off x="11561124" y="7675982"/>
            <a:ext cx="5387824" cy="1102883"/>
          </a:xfrm>
          <a:prstGeom prst="rect">
            <a:avLst/>
          </a:prstGeom>
        </p:spPr>
        <p:txBody>
          <a:bodyPr lIns="0" tIns="0" rIns="0" bIns="0" rtlCol="0" anchor="t">
            <a:spAutoFit/>
          </a:bodyPr>
          <a:lstStyle/>
          <a:p>
            <a:pPr algn="l">
              <a:lnSpc>
                <a:spcPts val="4311"/>
              </a:lnSpc>
            </a:pPr>
            <a:r>
              <a:rPr lang="en-US" sz="3079" b="1">
                <a:solidFill>
                  <a:srgbClr val="FFFFFF"/>
                </a:solidFill>
                <a:latin typeface="Poppins Bold"/>
                <a:ea typeface="Poppins Bold"/>
                <a:cs typeface="Poppins Bold"/>
                <a:sym typeface="Poppins Bold"/>
              </a:rPr>
              <a:t>Travel Bookings &amp; Notary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546" t="-70274" r="-1546" b="-104639"/>
            </a:stretch>
          </a:blipFill>
        </p:spPr>
        <p:txBody>
          <a:bodyPr/>
          <a:lstStyle/>
          <a:p>
            <a:endParaRPr lang="en-US"/>
          </a:p>
        </p:txBody>
      </p:sp>
      <p:grpSp>
        <p:nvGrpSpPr>
          <p:cNvPr id="3" name="Group 3"/>
          <p:cNvGrpSpPr/>
          <p:nvPr/>
        </p:nvGrpSpPr>
        <p:grpSpPr>
          <a:xfrm>
            <a:off x="406010" y="1906680"/>
            <a:ext cx="13830446" cy="1833354"/>
            <a:chOff x="0" y="0"/>
            <a:chExt cx="3281989" cy="435058"/>
          </a:xfrm>
        </p:grpSpPr>
        <p:sp>
          <p:nvSpPr>
            <p:cNvPr id="4" name="Freeform 4"/>
            <p:cNvSpPr/>
            <p:nvPr/>
          </p:nvSpPr>
          <p:spPr>
            <a:xfrm>
              <a:off x="0" y="0"/>
              <a:ext cx="3281988" cy="435058"/>
            </a:xfrm>
            <a:custGeom>
              <a:avLst/>
              <a:gdLst/>
              <a:ahLst/>
              <a:cxnLst/>
              <a:rect l="l" t="t" r="r" b="b"/>
              <a:pathLst>
                <a:path w="3281988" h="435058">
                  <a:moveTo>
                    <a:pt x="13435" y="0"/>
                  </a:moveTo>
                  <a:lnTo>
                    <a:pt x="3268554" y="0"/>
                  </a:lnTo>
                  <a:cubicBezTo>
                    <a:pt x="3275974" y="0"/>
                    <a:pt x="3281988" y="6015"/>
                    <a:pt x="3281988" y="13435"/>
                  </a:cubicBezTo>
                  <a:lnTo>
                    <a:pt x="3281988" y="421623"/>
                  </a:lnTo>
                  <a:cubicBezTo>
                    <a:pt x="3281988" y="429043"/>
                    <a:pt x="3275974" y="435058"/>
                    <a:pt x="3268554" y="435058"/>
                  </a:cubicBezTo>
                  <a:lnTo>
                    <a:pt x="13435" y="435058"/>
                  </a:lnTo>
                  <a:cubicBezTo>
                    <a:pt x="6015" y="435058"/>
                    <a:pt x="0" y="429043"/>
                    <a:pt x="0" y="421623"/>
                  </a:cubicBezTo>
                  <a:lnTo>
                    <a:pt x="0" y="13435"/>
                  </a:lnTo>
                  <a:cubicBezTo>
                    <a:pt x="0" y="6015"/>
                    <a:pt x="6015" y="0"/>
                    <a:pt x="13435" y="0"/>
                  </a:cubicBezTo>
                  <a:close/>
                </a:path>
              </a:pathLst>
            </a:custGeom>
            <a:solidFill>
              <a:srgbClr val="4D4F2F"/>
            </a:solidFill>
            <a:ln w="19050" cap="rnd">
              <a:solidFill>
                <a:srgbClr val="DFE0E6"/>
              </a:solidFill>
              <a:prstDash val="solid"/>
              <a:round/>
            </a:ln>
          </p:spPr>
          <p:txBody>
            <a:bodyPr/>
            <a:lstStyle/>
            <a:p>
              <a:endParaRPr lang="en-US"/>
            </a:p>
          </p:txBody>
        </p:sp>
        <p:sp>
          <p:nvSpPr>
            <p:cNvPr id="5" name="TextBox 5"/>
            <p:cNvSpPr txBox="1"/>
            <p:nvPr/>
          </p:nvSpPr>
          <p:spPr>
            <a:xfrm>
              <a:off x="0" y="-57150"/>
              <a:ext cx="3281989" cy="492208"/>
            </a:xfrm>
            <a:prstGeom prst="rect">
              <a:avLst/>
            </a:prstGeom>
          </p:spPr>
          <p:txBody>
            <a:bodyPr lIns="50800" tIns="50800" rIns="50800" bIns="50800" rtlCol="0" anchor="ctr"/>
            <a:lstStyle/>
            <a:p>
              <a:pPr algn="ctr">
                <a:lnSpc>
                  <a:spcPts val="2519"/>
                </a:lnSpc>
                <a:spcBef>
                  <a:spcPct val="0"/>
                </a:spcBef>
              </a:pPr>
              <a:endParaRPr/>
            </a:p>
          </p:txBody>
        </p:sp>
      </p:grpSp>
      <p:grpSp>
        <p:nvGrpSpPr>
          <p:cNvPr id="6" name="Group 6"/>
          <p:cNvGrpSpPr/>
          <p:nvPr/>
        </p:nvGrpSpPr>
        <p:grpSpPr>
          <a:xfrm>
            <a:off x="4236979" y="554130"/>
            <a:ext cx="9253746" cy="733425"/>
            <a:chOff x="0" y="0"/>
            <a:chExt cx="2437201" cy="193165"/>
          </a:xfrm>
        </p:grpSpPr>
        <p:sp>
          <p:nvSpPr>
            <p:cNvPr id="7" name="Freeform 7"/>
            <p:cNvSpPr/>
            <p:nvPr/>
          </p:nvSpPr>
          <p:spPr>
            <a:xfrm>
              <a:off x="0" y="0"/>
              <a:ext cx="2437200" cy="193165"/>
            </a:xfrm>
            <a:custGeom>
              <a:avLst/>
              <a:gdLst/>
              <a:ahLst/>
              <a:cxnLst/>
              <a:rect l="l" t="t" r="r" b="b"/>
              <a:pathLst>
                <a:path w="2437200" h="193165">
                  <a:moveTo>
                    <a:pt x="43505" y="0"/>
                  </a:moveTo>
                  <a:lnTo>
                    <a:pt x="2393696" y="0"/>
                  </a:lnTo>
                  <a:cubicBezTo>
                    <a:pt x="2405234" y="0"/>
                    <a:pt x="2416300" y="4583"/>
                    <a:pt x="2424458" y="12742"/>
                  </a:cubicBezTo>
                  <a:cubicBezTo>
                    <a:pt x="2432617" y="20901"/>
                    <a:pt x="2437200" y="31966"/>
                    <a:pt x="2437200" y="43505"/>
                  </a:cubicBezTo>
                  <a:lnTo>
                    <a:pt x="2437200" y="149661"/>
                  </a:lnTo>
                  <a:cubicBezTo>
                    <a:pt x="2437200" y="161199"/>
                    <a:pt x="2432617" y="172265"/>
                    <a:pt x="2424458" y="180423"/>
                  </a:cubicBezTo>
                  <a:cubicBezTo>
                    <a:pt x="2416300" y="188582"/>
                    <a:pt x="2405234" y="193165"/>
                    <a:pt x="2393696" y="193165"/>
                  </a:cubicBezTo>
                  <a:lnTo>
                    <a:pt x="43505" y="193165"/>
                  </a:lnTo>
                  <a:cubicBezTo>
                    <a:pt x="31966" y="193165"/>
                    <a:pt x="20901" y="188582"/>
                    <a:pt x="12742" y="180423"/>
                  </a:cubicBezTo>
                  <a:cubicBezTo>
                    <a:pt x="4583" y="172265"/>
                    <a:pt x="0" y="161199"/>
                    <a:pt x="0" y="149661"/>
                  </a:cubicBezTo>
                  <a:lnTo>
                    <a:pt x="0" y="43505"/>
                  </a:lnTo>
                  <a:cubicBezTo>
                    <a:pt x="0" y="31966"/>
                    <a:pt x="4583" y="20901"/>
                    <a:pt x="12742" y="12742"/>
                  </a:cubicBezTo>
                  <a:cubicBezTo>
                    <a:pt x="20901" y="4583"/>
                    <a:pt x="31966" y="0"/>
                    <a:pt x="43505"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8" name="TextBox 8"/>
            <p:cNvSpPr txBox="1"/>
            <p:nvPr/>
          </p:nvSpPr>
          <p:spPr>
            <a:xfrm>
              <a:off x="0" y="-76200"/>
              <a:ext cx="2437201" cy="269365"/>
            </a:xfrm>
            <a:prstGeom prst="rect">
              <a:avLst/>
            </a:prstGeom>
          </p:spPr>
          <p:txBody>
            <a:bodyPr lIns="50800" tIns="50800" rIns="50800" bIns="50800" rtlCol="0" anchor="ctr"/>
            <a:lstStyle/>
            <a:p>
              <a:pPr algn="ctr">
                <a:lnSpc>
                  <a:spcPts val="5039"/>
                </a:lnSpc>
              </a:pPr>
              <a:r>
                <a:rPr lang="en-US" sz="3599" b="1">
                  <a:solidFill>
                    <a:srgbClr val="393636"/>
                  </a:solidFill>
                  <a:latin typeface="Aileron Bold"/>
                  <a:ea typeface="Aileron Bold"/>
                  <a:cs typeface="Aileron Bold"/>
                  <a:sym typeface="Aileron Bold"/>
                </a:rPr>
                <a:t>KPI AND MEASUREMENT </a:t>
              </a:r>
            </a:p>
          </p:txBody>
        </p:sp>
      </p:grpSp>
      <p:grpSp>
        <p:nvGrpSpPr>
          <p:cNvPr id="9" name="Group 9"/>
          <p:cNvGrpSpPr/>
          <p:nvPr/>
        </p:nvGrpSpPr>
        <p:grpSpPr>
          <a:xfrm>
            <a:off x="14514827" y="1895478"/>
            <a:ext cx="3536446" cy="1892180"/>
            <a:chOff x="0" y="0"/>
            <a:chExt cx="1043420" cy="558283"/>
          </a:xfrm>
        </p:grpSpPr>
        <p:sp>
          <p:nvSpPr>
            <p:cNvPr id="10" name="Freeform 10"/>
            <p:cNvSpPr/>
            <p:nvPr/>
          </p:nvSpPr>
          <p:spPr>
            <a:xfrm>
              <a:off x="0" y="0"/>
              <a:ext cx="1043420" cy="558283"/>
            </a:xfrm>
            <a:custGeom>
              <a:avLst/>
              <a:gdLst/>
              <a:ahLst/>
              <a:cxnLst/>
              <a:rect l="l" t="t" r="r" b="b"/>
              <a:pathLst>
                <a:path w="1043420" h="558283">
                  <a:moveTo>
                    <a:pt x="65675" y="0"/>
                  </a:moveTo>
                  <a:lnTo>
                    <a:pt x="977744" y="0"/>
                  </a:lnTo>
                  <a:cubicBezTo>
                    <a:pt x="1014016" y="0"/>
                    <a:pt x="1043420" y="29404"/>
                    <a:pt x="1043420" y="65675"/>
                  </a:cubicBezTo>
                  <a:lnTo>
                    <a:pt x="1043420" y="492608"/>
                  </a:lnTo>
                  <a:cubicBezTo>
                    <a:pt x="1043420" y="528879"/>
                    <a:pt x="1014016" y="558283"/>
                    <a:pt x="977744" y="558283"/>
                  </a:cubicBezTo>
                  <a:lnTo>
                    <a:pt x="65675" y="558283"/>
                  </a:lnTo>
                  <a:cubicBezTo>
                    <a:pt x="29404" y="558283"/>
                    <a:pt x="0" y="528879"/>
                    <a:pt x="0" y="492608"/>
                  </a:cubicBezTo>
                  <a:lnTo>
                    <a:pt x="0" y="65675"/>
                  </a:lnTo>
                  <a:cubicBezTo>
                    <a:pt x="0" y="29404"/>
                    <a:pt x="29404" y="0"/>
                    <a:pt x="65675" y="0"/>
                  </a:cubicBezTo>
                  <a:close/>
                </a:path>
              </a:pathLst>
            </a:custGeom>
            <a:solidFill>
              <a:srgbClr val="7C7F68"/>
            </a:solidFill>
          </p:spPr>
          <p:txBody>
            <a:bodyPr/>
            <a:lstStyle/>
            <a:p>
              <a:endParaRPr lang="en-US"/>
            </a:p>
          </p:txBody>
        </p:sp>
        <p:sp>
          <p:nvSpPr>
            <p:cNvPr id="11" name="TextBox 11"/>
            <p:cNvSpPr txBox="1"/>
            <p:nvPr/>
          </p:nvSpPr>
          <p:spPr>
            <a:xfrm>
              <a:off x="0" y="-38100"/>
              <a:ext cx="1043420" cy="59638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348401" y="4939629"/>
            <a:ext cx="1141185" cy="4524651"/>
            <a:chOff x="0" y="0"/>
            <a:chExt cx="363794" cy="1442396"/>
          </a:xfrm>
        </p:grpSpPr>
        <p:sp>
          <p:nvSpPr>
            <p:cNvPr id="13" name="Freeform 13"/>
            <p:cNvSpPr/>
            <p:nvPr/>
          </p:nvSpPr>
          <p:spPr>
            <a:xfrm>
              <a:off x="0" y="0"/>
              <a:ext cx="363794" cy="1442396"/>
            </a:xfrm>
            <a:custGeom>
              <a:avLst/>
              <a:gdLst/>
              <a:ahLst/>
              <a:cxnLst/>
              <a:rect l="l" t="t" r="r" b="b"/>
              <a:pathLst>
                <a:path w="363794" h="1442396">
                  <a:moveTo>
                    <a:pt x="181897" y="0"/>
                  </a:moveTo>
                  <a:lnTo>
                    <a:pt x="181897" y="0"/>
                  </a:lnTo>
                  <a:cubicBezTo>
                    <a:pt x="282356" y="0"/>
                    <a:pt x="363794" y="81438"/>
                    <a:pt x="363794" y="181897"/>
                  </a:cubicBezTo>
                  <a:lnTo>
                    <a:pt x="363794" y="1260499"/>
                  </a:lnTo>
                  <a:cubicBezTo>
                    <a:pt x="363794" y="1360958"/>
                    <a:pt x="282356" y="1442396"/>
                    <a:pt x="181897" y="1442396"/>
                  </a:cubicBezTo>
                  <a:lnTo>
                    <a:pt x="181897" y="1442396"/>
                  </a:lnTo>
                  <a:cubicBezTo>
                    <a:pt x="81438" y="1442396"/>
                    <a:pt x="0" y="1360958"/>
                    <a:pt x="0" y="1260499"/>
                  </a:cubicBezTo>
                  <a:lnTo>
                    <a:pt x="0" y="181897"/>
                  </a:lnTo>
                  <a:cubicBezTo>
                    <a:pt x="0" y="81438"/>
                    <a:pt x="81438" y="0"/>
                    <a:pt x="181897" y="0"/>
                  </a:cubicBezTo>
                  <a:close/>
                </a:path>
              </a:pathLst>
            </a:custGeom>
            <a:solidFill>
              <a:srgbClr val="4D4F2F"/>
            </a:solidFill>
          </p:spPr>
          <p:txBody>
            <a:bodyPr/>
            <a:lstStyle/>
            <a:p>
              <a:endParaRPr lang="en-US"/>
            </a:p>
          </p:txBody>
        </p:sp>
        <p:sp>
          <p:nvSpPr>
            <p:cNvPr id="14" name="TextBox 14"/>
            <p:cNvSpPr txBox="1"/>
            <p:nvPr/>
          </p:nvSpPr>
          <p:spPr>
            <a:xfrm>
              <a:off x="0" y="-38100"/>
              <a:ext cx="363794" cy="148049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10583" y="4442054"/>
            <a:ext cx="1216822" cy="478525"/>
            <a:chOff x="0" y="0"/>
            <a:chExt cx="311986" cy="122691"/>
          </a:xfrm>
        </p:grpSpPr>
        <p:sp>
          <p:nvSpPr>
            <p:cNvPr id="16" name="Freeform 16"/>
            <p:cNvSpPr/>
            <p:nvPr/>
          </p:nvSpPr>
          <p:spPr>
            <a:xfrm>
              <a:off x="0" y="0"/>
              <a:ext cx="311986" cy="122691"/>
            </a:xfrm>
            <a:custGeom>
              <a:avLst/>
              <a:gdLst/>
              <a:ahLst/>
              <a:cxnLst/>
              <a:rect l="l" t="t" r="r" b="b"/>
              <a:pathLst>
                <a:path w="311986" h="122691">
                  <a:moveTo>
                    <a:pt x="61345" y="0"/>
                  </a:moveTo>
                  <a:lnTo>
                    <a:pt x="250641" y="0"/>
                  </a:lnTo>
                  <a:cubicBezTo>
                    <a:pt x="284521" y="0"/>
                    <a:pt x="311986" y="27465"/>
                    <a:pt x="311986" y="61345"/>
                  </a:cubicBezTo>
                  <a:lnTo>
                    <a:pt x="311986" y="61345"/>
                  </a:lnTo>
                  <a:cubicBezTo>
                    <a:pt x="311986" y="77615"/>
                    <a:pt x="305523" y="93219"/>
                    <a:pt x="294018" y="104723"/>
                  </a:cubicBezTo>
                  <a:cubicBezTo>
                    <a:pt x="282514" y="116228"/>
                    <a:pt x="266910" y="122691"/>
                    <a:pt x="250641" y="122691"/>
                  </a:cubicBezTo>
                  <a:lnTo>
                    <a:pt x="61345" y="122691"/>
                  </a:lnTo>
                  <a:cubicBezTo>
                    <a:pt x="45076" y="122691"/>
                    <a:pt x="29472" y="116228"/>
                    <a:pt x="17968" y="104723"/>
                  </a:cubicBezTo>
                  <a:cubicBezTo>
                    <a:pt x="6463" y="93219"/>
                    <a:pt x="0" y="77615"/>
                    <a:pt x="0" y="61345"/>
                  </a:cubicBezTo>
                  <a:lnTo>
                    <a:pt x="0" y="61345"/>
                  </a:lnTo>
                  <a:cubicBezTo>
                    <a:pt x="0" y="45076"/>
                    <a:pt x="6463" y="29472"/>
                    <a:pt x="17968" y="17968"/>
                  </a:cubicBezTo>
                  <a:cubicBezTo>
                    <a:pt x="29472" y="6463"/>
                    <a:pt x="45076" y="0"/>
                    <a:pt x="61345" y="0"/>
                  </a:cubicBezTo>
                  <a:close/>
                </a:path>
              </a:pathLst>
            </a:custGeom>
            <a:solidFill>
              <a:srgbClr val="4D4F2F"/>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17" name="TextBox 17"/>
            <p:cNvSpPr txBox="1"/>
            <p:nvPr/>
          </p:nvSpPr>
          <p:spPr>
            <a:xfrm>
              <a:off x="0" y="-57150"/>
              <a:ext cx="311986" cy="179841"/>
            </a:xfrm>
            <a:prstGeom prst="rect">
              <a:avLst/>
            </a:prstGeom>
          </p:spPr>
          <p:txBody>
            <a:bodyPr lIns="50800" tIns="50800" rIns="50800" bIns="50800" rtlCol="0" anchor="ctr"/>
            <a:lstStyle/>
            <a:p>
              <a:pPr algn="ctr">
                <a:lnSpc>
                  <a:spcPts val="2519"/>
                </a:lnSpc>
                <a:spcBef>
                  <a:spcPct val="0"/>
                </a:spcBef>
              </a:pPr>
              <a:endParaRPr/>
            </a:p>
          </p:txBody>
        </p:sp>
      </p:grpSp>
      <p:grpSp>
        <p:nvGrpSpPr>
          <p:cNvPr id="18" name="Group 18"/>
          <p:cNvGrpSpPr/>
          <p:nvPr/>
        </p:nvGrpSpPr>
        <p:grpSpPr>
          <a:xfrm>
            <a:off x="15171620" y="1566173"/>
            <a:ext cx="2150108" cy="589285"/>
            <a:chOff x="0" y="0"/>
            <a:chExt cx="510224" cy="139838"/>
          </a:xfrm>
        </p:grpSpPr>
        <p:sp>
          <p:nvSpPr>
            <p:cNvPr id="19" name="Freeform 19"/>
            <p:cNvSpPr/>
            <p:nvPr/>
          </p:nvSpPr>
          <p:spPr>
            <a:xfrm>
              <a:off x="0" y="0"/>
              <a:ext cx="510224" cy="139838"/>
            </a:xfrm>
            <a:custGeom>
              <a:avLst/>
              <a:gdLst/>
              <a:ahLst/>
              <a:cxnLst/>
              <a:rect l="l" t="t" r="r" b="b"/>
              <a:pathLst>
                <a:path w="510224" h="139838">
                  <a:moveTo>
                    <a:pt x="69919" y="0"/>
                  </a:moveTo>
                  <a:lnTo>
                    <a:pt x="440305" y="0"/>
                  </a:lnTo>
                  <a:cubicBezTo>
                    <a:pt x="478921" y="0"/>
                    <a:pt x="510224" y="31304"/>
                    <a:pt x="510224" y="69919"/>
                  </a:cubicBezTo>
                  <a:lnTo>
                    <a:pt x="510224" y="69919"/>
                  </a:lnTo>
                  <a:cubicBezTo>
                    <a:pt x="510224" y="108534"/>
                    <a:pt x="478921" y="139838"/>
                    <a:pt x="440305" y="139838"/>
                  </a:cubicBezTo>
                  <a:lnTo>
                    <a:pt x="69919" y="139838"/>
                  </a:lnTo>
                  <a:cubicBezTo>
                    <a:pt x="31304" y="139838"/>
                    <a:pt x="0" y="108534"/>
                    <a:pt x="0" y="69919"/>
                  </a:cubicBezTo>
                  <a:lnTo>
                    <a:pt x="0" y="69919"/>
                  </a:lnTo>
                  <a:cubicBezTo>
                    <a:pt x="0" y="31304"/>
                    <a:pt x="31304" y="0"/>
                    <a:pt x="69919" y="0"/>
                  </a:cubicBezTo>
                  <a:close/>
                </a:path>
              </a:pathLst>
            </a:custGeom>
            <a:solidFill>
              <a:srgbClr val="63654A"/>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20" name="TextBox 20"/>
            <p:cNvSpPr txBox="1"/>
            <p:nvPr/>
          </p:nvSpPr>
          <p:spPr>
            <a:xfrm>
              <a:off x="0" y="-57150"/>
              <a:ext cx="510224" cy="196988"/>
            </a:xfrm>
            <a:prstGeom prst="rect">
              <a:avLst/>
            </a:prstGeom>
          </p:spPr>
          <p:txBody>
            <a:bodyPr lIns="50800" tIns="50800" rIns="50800" bIns="50800" rtlCol="0" anchor="ctr"/>
            <a:lstStyle/>
            <a:p>
              <a:pPr algn="ctr">
                <a:lnSpc>
                  <a:spcPts val="2519"/>
                </a:lnSpc>
                <a:spcBef>
                  <a:spcPct val="0"/>
                </a:spcBef>
              </a:pPr>
              <a:endParaRPr/>
            </a:p>
          </p:txBody>
        </p:sp>
      </p:grpSp>
      <p:grpSp>
        <p:nvGrpSpPr>
          <p:cNvPr id="21" name="Group 21"/>
          <p:cNvGrpSpPr/>
          <p:nvPr/>
        </p:nvGrpSpPr>
        <p:grpSpPr>
          <a:xfrm>
            <a:off x="1583900" y="4479552"/>
            <a:ext cx="2452214" cy="434674"/>
            <a:chOff x="0" y="0"/>
            <a:chExt cx="628733" cy="111448"/>
          </a:xfrm>
        </p:grpSpPr>
        <p:sp>
          <p:nvSpPr>
            <p:cNvPr id="22" name="Freeform 22"/>
            <p:cNvSpPr/>
            <p:nvPr/>
          </p:nvSpPr>
          <p:spPr>
            <a:xfrm>
              <a:off x="0" y="0"/>
              <a:ext cx="628733" cy="111448"/>
            </a:xfrm>
            <a:custGeom>
              <a:avLst/>
              <a:gdLst/>
              <a:ahLst/>
              <a:cxnLst/>
              <a:rect l="l" t="t" r="r" b="b"/>
              <a:pathLst>
                <a:path w="628733" h="111448">
                  <a:moveTo>
                    <a:pt x="55724" y="0"/>
                  </a:moveTo>
                  <a:lnTo>
                    <a:pt x="573009" y="0"/>
                  </a:lnTo>
                  <a:cubicBezTo>
                    <a:pt x="603785" y="0"/>
                    <a:pt x="628733" y="24948"/>
                    <a:pt x="628733" y="55724"/>
                  </a:cubicBezTo>
                  <a:lnTo>
                    <a:pt x="628733" y="55724"/>
                  </a:lnTo>
                  <a:cubicBezTo>
                    <a:pt x="628733" y="86499"/>
                    <a:pt x="603785" y="111448"/>
                    <a:pt x="573009" y="111448"/>
                  </a:cubicBezTo>
                  <a:lnTo>
                    <a:pt x="55724" y="111448"/>
                  </a:lnTo>
                  <a:cubicBezTo>
                    <a:pt x="24948" y="111448"/>
                    <a:pt x="0" y="86499"/>
                    <a:pt x="0" y="55724"/>
                  </a:cubicBezTo>
                  <a:lnTo>
                    <a:pt x="0" y="55724"/>
                  </a:lnTo>
                  <a:cubicBezTo>
                    <a:pt x="0" y="24948"/>
                    <a:pt x="24948" y="0"/>
                    <a:pt x="55724" y="0"/>
                  </a:cubicBezTo>
                  <a:close/>
                </a:path>
              </a:pathLst>
            </a:custGeom>
            <a:solidFill>
              <a:srgbClr val="B6B3AD"/>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23" name="TextBox 23"/>
            <p:cNvSpPr txBox="1"/>
            <p:nvPr/>
          </p:nvSpPr>
          <p:spPr>
            <a:xfrm>
              <a:off x="0" y="-57150"/>
              <a:ext cx="628733" cy="168598"/>
            </a:xfrm>
            <a:prstGeom prst="rect">
              <a:avLst/>
            </a:prstGeom>
          </p:spPr>
          <p:txBody>
            <a:bodyPr lIns="50800" tIns="50800" rIns="50800" bIns="50800" rtlCol="0" anchor="ctr"/>
            <a:lstStyle/>
            <a:p>
              <a:pPr algn="ctr">
                <a:lnSpc>
                  <a:spcPts val="2519"/>
                </a:lnSpc>
                <a:spcBef>
                  <a:spcPct val="0"/>
                </a:spcBef>
              </a:pPr>
              <a:endParaRPr/>
            </a:p>
          </p:txBody>
        </p:sp>
      </p:grpSp>
      <p:grpSp>
        <p:nvGrpSpPr>
          <p:cNvPr id="24" name="Group 24"/>
          <p:cNvGrpSpPr/>
          <p:nvPr/>
        </p:nvGrpSpPr>
        <p:grpSpPr>
          <a:xfrm>
            <a:off x="4036114" y="4504955"/>
            <a:ext cx="2452214" cy="434674"/>
            <a:chOff x="0" y="0"/>
            <a:chExt cx="628733" cy="111448"/>
          </a:xfrm>
        </p:grpSpPr>
        <p:sp>
          <p:nvSpPr>
            <p:cNvPr id="25" name="Freeform 25"/>
            <p:cNvSpPr/>
            <p:nvPr/>
          </p:nvSpPr>
          <p:spPr>
            <a:xfrm>
              <a:off x="0" y="0"/>
              <a:ext cx="628733" cy="111448"/>
            </a:xfrm>
            <a:custGeom>
              <a:avLst/>
              <a:gdLst/>
              <a:ahLst/>
              <a:cxnLst/>
              <a:rect l="l" t="t" r="r" b="b"/>
              <a:pathLst>
                <a:path w="628733" h="111448">
                  <a:moveTo>
                    <a:pt x="55724" y="0"/>
                  </a:moveTo>
                  <a:lnTo>
                    <a:pt x="573009" y="0"/>
                  </a:lnTo>
                  <a:cubicBezTo>
                    <a:pt x="603785" y="0"/>
                    <a:pt x="628733" y="24948"/>
                    <a:pt x="628733" y="55724"/>
                  </a:cubicBezTo>
                  <a:lnTo>
                    <a:pt x="628733" y="55724"/>
                  </a:lnTo>
                  <a:cubicBezTo>
                    <a:pt x="628733" y="86499"/>
                    <a:pt x="603785" y="111448"/>
                    <a:pt x="573009" y="111448"/>
                  </a:cubicBezTo>
                  <a:lnTo>
                    <a:pt x="55724" y="111448"/>
                  </a:lnTo>
                  <a:cubicBezTo>
                    <a:pt x="24948" y="111448"/>
                    <a:pt x="0" y="86499"/>
                    <a:pt x="0" y="55724"/>
                  </a:cubicBezTo>
                  <a:lnTo>
                    <a:pt x="0" y="55724"/>
                  </a:lnTo>
                  <a:cubicBezTo>
                    <a:pt x="0" y="24948"/>
                    <a:pt x="24948" y="0"/>
                    <a:pt x="55724" y="0"/>
                  </a:cubicBezTo>
                  <a:close/>
                </a:path>
              </a:pathLst>
            </a:custGeom>
            <a:solidFill>
              <a:srgbClr val="989D89"/>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26" name="TextBox 26"/>
            <p:cNvSpPr txBox="1"/>
            <p:nvPr/>
          </p:nvSpPr>
          <p:spPr>
            <a:xfrm>
              <a:off x="0" y="-57150"/>
              <a:ext cx="628733" cy="168598"/>
            </a:xfrm>
            <a:prstGeom prst="rect">
              <a:avLst/>
            </a:prstGeom>
          </p:spPr>
          <p:txBody>
            <a:bodyPr lIns="50800" tIns="50800" rIns="50800" bIns="50800" rtlCol="0" anchor="ctr"/>
            <a:lstStyle/>
            <a:p>
              <a:pPr algn="ctr">
                <a:lnSpc>
                  <a:spcPts val="2519"/>
                </a:lnSpc>
                <a:spcBef>
                  <a:spcPct val="0"/>
                </a:spcBef>
              </a:pPr>
              <a:endParaRPr/>
            </a:p>
          </p:txBody>
        </p:sp>
      </p:grpSp>
      <p:grpSp>
        <p:nvGrpSpPr>
          <p:cNvPr id="27" name="Group 27"/>
          <p:cNvGrpSpPr/>
          <p:nvPr/>
        </p:nvGrpSpPr>
        <p:grpSpPr>
          <a:xfrm>
            <a:off x="6488329" y="4509945"/>
            <a:ext cx="4374560" cy="434674"/>
            <a:chOff x="0" y="0"/>
            <a:chExt cx="1121612" cy="111448"/>
          </a:xfrm>
        </p:grpSpPr>
        <p:sp>
          <p:nvSpPr>
            <p:cNvPr id="28" name="Freeform 28"/>
            <p:cNvSpPr/>
            <p:nvPr/>
          </p:nvSpPr>
          <p:spPr>
            <a:xfrm>
              <a:off x="0" y="0"/>
              <a:ext cx="1121612" cy="111448"/>
            </a:xfrm>
            <a:custGeom>
              <a:avLst/>
              <a:gdLst/>
              <a:ahLst/>
              <a:cxnLst/>
              <a:rect l="l" t="t" r="r" b="b"/>
              <a:pathLst>
                <a:path w="1121612" h="111448">
                  <a:moveTo>
                    <a:pt x="42474" y="0"/>
                  </a:moveTo>
                  <a:lnTo>
                    <a:pt x="1079137" y="0"/>
                  </a:lnTo>
                  <a:cubicBezTo>
                    <a:pt x="1102595" y="0"/>
                    <a:pt x="1121612" y="19016"/>
                    <a:pt x="1121612" y="42474"/>
                  </a:cubicBezTo>
                  <a:lnTo>
                    <a:pt x="1121612" y="68974"/>
                  </a:lnTo>
                  <a:cubicBezTo>
                    <a:pt x="1121612" y="92432"/>
                    <a:pt x="1102595" y="111448"/>
                    <a:pt x="1079137" y="111448"/>
                  </a:cubicBezTo>
                  <a:lnTo>
                    <a:pt x="42474" y="111448"/>
                  </a:lnTo>
                  <a:cubicBezTo>
                    <a:pt x="31209" y="111448"/>
                    <a:pt x="20406" y="106973"/>
                    <a:pt x="12440" y="99008"/>
                  </a:cubicBezTo>
                  <a:cubicBezTo>
                    <a:pt x="4475" y="91042"/>
                    <a:pt x="0" y="80239"/>
                    <a:pt x="0" y="68974"/>
                  </a:cubicBezTo>
                  <a:lnTo>
                    <a:pt x="0" y="42474"/>
                  </a:lnTo>
                  <a:cubicBezTo>
                    <a:pt x="0" y="19016"/>
                    <a:pt x="19016" y="0"/>
                    <a:pt x="42474" y="0"/>
                  </a:cubicBezTo>
                  <a:close/>
                </a:path>
              </a:pathLst>
            </a:custGeom>
            <a:solidFill>
              <a:srgbClr val="7C7F68"/>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29" name="TextBox 29"/>
            <p:cNvSpPr txBox="1"/>
            <p:nvPr/>
          </p:nvSpPr>
          <p:spPr>
            <a:xfrm>
              <a:off x="0" y="-57150"/>
              <a:ext cx="1121612" cy="168598"/>
            </a:xfrm>
            <a:prstGeom prst="rect">
              <a:avLst/>
            </a:prstGeom>
          </p:spPr>
          <p:txBody>
            <a:bodyPr lIns="50800" tIns="50800" rIns="50800" bIns="50800" rtlCol="0" anchor="ctr"/>
            <a:lstStyle/>
            <a:p>
              <a:pPr algn="ctr">
                <a:lnSpc>
                  <a:spcPts val="2519"/>
                </a:lnSpc>
                <a:spcBef>
                  <a:spcPct val="0"/>
                </a:spcBef>
              </a:pPr>
              <a:endParaRPr/>
            </a:p>
          </p:txBody>
        </p:sp>
      </p:grpSp>
      <p:grpSp>
        <p:nvGrpSpPr>
          <p:cNvPr id="30" name="Group 30"/>
          <p:cNvGrpSpPr/>
          <p:nvPr/>
        </p:nvGrpSpPr>
        <p:grpSpPr>
          <a:xfrm>
            <a:off x="10881938" y="4509945"/>
            <a:ext cx="3373568" cy="434674"/>
            <a:chOff x="0" y="0"/>
            <a:chExt cx="864963" cy="111448"/>
          </a:xfrm>
        </p:grpSpPr>
        <p:sp>
          <p:nvSpPr>
            <p:cNvPr id="31" name="Freeform 31"/>
            <p:cNvSpPr/>
            <p:nvPr/>
          </p:nvSpPr>
          <p:spPr>
            <a:xfrm>
              <a:off x="0" y="0"/>
              <a:ext cx="864963" cy="111448"/>
            </a:xfrm>
            <a:custGeom>
              <a:avLst/>
              <a:gdLst/>
              <a:ahLst/>
              <a:cxnLst/>
              <a:rect l="l" t="t" r="r" b="b"/>
              <a:pathLst>
                <a:path w="864963" h="111448">
                  <a:moveTo>
                    <a:pt x="55077" y="0"/>
                  </a:moveTo>
                  <a:lnTo>
                    <a:pt x="809886" y="0"/>
                  </a:lnTo>
                  <a:cubicBezTo>
                    <a:pt x="824493" y="0"/>
                    <a:pt x="838503" y="5803"/>
                    <a:pt x="848832" y="16132"/>
                  </a:cubicBezTo>
                  <a:cubicBezTo>
                    <a:pt x="859160" y="26461"/>
                    <a:pt x="864963" y="40470"/>
                    <a:pt x="864963" y="55077"/>
                  </a:cubicBezTo>
                  <a:lnTo>
                    <a:pt x="864963" y="56371"/>
                  </a:lnTo>
                  <a:cubicBezTo>
                    <a:pt x="864963" y="70978"/>
                    <a:pt x="859160" y="84987"/>
                    <a:pt x="848832" y="95316"/>
                  </a:cubicBezTo>
                  <a:cubicBezTo>
                    <a:pt x="838503" y="105645"/>
                    <a:pt x="824493" y="111448"/>
                    <a:pt x="809886" y="111448"/>
                  </a:cubicBezTo>
                  <a:lnTo>
                    <a:pt x="55077" y="111448"/>
                  </a:lnTo>
                  <a:cubicBezTo>
                    <a:pt x="40470" y="111448"/>
                    <a:pt x="26461" y="105645"/>
                    <a:pt x="16132" y="95316"/>
                  </a:cubicBezTo>
                  <a:cubicBezTo>
                    <a:pt x="5803" y="84987"/>
                    <a:pt x="0" y="70978"/>
                    <a:pt x="0" y="56371"/>
                  </a:cubicBezTo>
                  <a:lnTo>
                    <a:pt x="0" y="55077"/>
                  </a:lnTo>
                  <a:cubicBezTo>
                    <a:pt x="0" y="40470"/>
                    <a:pt x="5803" y="26461"/>
                    <a:pt x="16132" y="16132"/>
                  </a:cubicBezTo>
                  <a:cubicBezTo>
                    <a:pt x="26461" y="5803"/>
                    <a:pt x="40470" y="0"/>
                    <a:pt x="55077" y="0"/>
                  </a:cubicBezTo>
                  <a:close/>
                </a:path>
              </a:pathLst>
            </a:custGeom>
            <a:solidFill>
              <a:srgbClr val="63654A"/>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32" name="TextBox 32"/>
            <p:cNvSpPr txBox="1"/>
            <p:nvPr/>
          </p:nvSpPr>
          <p:spPr>
            <a:xfrm>
              <a:off x="0" y="-57150"/>
              <a:ext cx="864963" cy="168598"/>
            </a:xfrm>
            <a:prstGeom prst="rect">
              <a:avLst/>
            </a:prstGeom>
          </p:spPr>
          <p:txBody>
            <a:bodyPr lIns="50800" tIns="50800" rIns="50800" bIns="50800" rtlCol="0" anchor="ctr"/>
            <a:lstStyle/>
            <a:p>
              <a:pPr algn="ctr">
                <a:lnSpc>
                  <a:spcPts val="2519"/>
                </a:lnSpc>
                <a:spcBef>
                  <a:spcPct val="0"/>
                </a:spcBef>
              </a:pPr>
              <a:endParaRPr/>
            </a:p>
          </p:txBody>
        </p:sp>
      </p:grpSp>
      <p:sp>
        <p:nvSpPr>
          <p:cNvPr id="33" name="TextBox 33"/>
          <p:cNvSpPr txBox="1"/>
          <p:nvPr/>
        </p:nvSpPr>
        <p:spPr>
          <a:xfrm>
            <a:off x="3220389" y="2389130"/>
            <a:ext cx="10027198" cy="365715"/>
          </a:xfrm>
          <a:prstGeom prst="rect">
            <a:avLst/>
          </a:prstGeom>
        </p:spPr>
        <p:txBody>
          <a:bodyPr lIns="0" tIns="0" rIns="0" bIns="0" rtlCol="0" anchor="t">
            <a:spAutoFit/>
          </a:bodyPr>
          <a:lstStyle/>
          <a:p>
            <a:pPr marL="0" lvl="0" indent="0" algn="ctr">
              <a:lnSpc>
                <a:spcPts val="2942"/>
              </a:lnSpc>
              <a:spcBef>
                <a:spcPct val="0"/>
              </a:spcBef>
            </a:pPr>
            <a:r>
              <a:rPr lang="en-US" sz="2101" b="1">
                <a:solidFill>
                  <a:srgbClr val="FFFFFF"/>
                </a:solidFill>
                <a:latin typeface="Inter Bold"/>
                <a:ea typeface="Inter Bold"/>
                <a:cs typeface="Inter Bold"/>
                <a:sym typeface="Inter Bold"/>
              </a:rPr>
              <a:t>access for website visitor    /                         for SNS followers within 3 month</a:t>
            </a:r>
          </a:p>
        </p:txBody>
      </p:sp>
      <p:sp>
        <p:nvSpPr>
          <p:cNvPr id="34" name="TextBox 34"/>
          <p:cNvSpPr txBox="1"/>
          <p:nvPr/>
        </p:nvSpPr>
        <p:spPr>
          <a:xfrm>
            <a:off x="2449603" y="3051602"/>
            <a:ext cx="11568768" cy="365715"/>
          </a:xfrm>
          <a:prstGeom prst="rect">
            <a:avLst/>
          </a:prstGeom>
        </p:spPr>
        <p:txBody>
          <a:bodyPr lIns="0" tIns="0" rIns="0" bIns="0" rtlCol="0" anchor="t">
            <a:spAutoFit/>
          </a:bodyPr>
          <a:lstStyle/>
          <a:p>
            <a:pPr marL="0" lvl="0" indent="0" algn="ctr">
              <a:lnSpc>
                <a:spcPts val="2942"/>
              </a:lnSpc>
              <a:spcBef>
                <a:spcPct val="0"/>
              </a:spcBef>
            </a:pPr>
            <a:r>
              <a:rPr lang="en-US" sz="2101" b="1">
                <a:solidFill>
                  <a:srgbClr val="FFFFFF"/>
                </a:solidFill>
                <a:latin typeface="Inter Bold"/>
                <a:ea typeface="Inter Bold"/>
                <a:cs typeface="Inter Bold"/>
                <a:sym typeface="Inter Bold"/>
              </a:rPr>
              <a:t>new U35 clients in 6 month    /                            for repeat customers over the next year </a:t>
            </a:r>
          </a:p>
        </p:txBody>
      </p:sp>
      <p:sp>
        <p:nvSpPr>
          <p:cNvPr id="35" name="TextBox 35"/>
          <p:cNvSpPr txBox="1"/>
          <p:nvPr/>
        </p:nvSpPr>
        <p:spPr>
          <a:xfrm>
            <a:off x="422347" y="4542129"/>
            <a:ext cx="977286" cy="249801"/>
          </a:xfrm>
          <a:prstGeom prst="rect">
            <a:avLst/>
          </a:prstGeom>
        </p:spPr>
        <p:txBody>
          <a:bodyPr lIns="0" tIns="0" rIns="0" bIns="0" rtlCol="0" anchor="t">
            <a:spAutoFit/>
          </a:bodyPr>
          <a:lstStyle/>
          <a:p>
            <a:pPr marL="0" lvl="0" indent="0" algn="ctr">
              <a:lnSpc>
                <a:spcPts val="2075"/>
              </a:lnSpc>
              <a:spcBef>
                <a:spcPct val="0"/>
              </a:spcBef>
            </a:pPr>
            <a:r>
              <a:rPr lang="en-US" sz="1482" b="1">
                <a:solidFill>
                  <a:srgbClr val="FFFFFF"/>
                </a:solidFill>
                <a:latin typeface="Inter Bold"/>
                <a:ea typeface="Inter Bold"/>
                <a:cs typeface="Inter Bold"/>
                <a:sym typeface="Inter Bold"/>
              </a:rPr>
              <a:t>Tactics</a:t>
            </a:r>
          </a:p>
        </p:txBody>
      </p:sp>
      <p:sp>
        <p:nvSpPr>
          <p:cNvPr id="36" name="TextBox 36"/>
          <p:cNvSpPr txBox="1"/>
          <p:nvPr/>
        </p:nvSpPr>
        <p:spPr>
          <a:xfrm>
            <a:off x="185478" y="5273105"/>
            <a:ext cx="1418351" cy="505261"/>
          </a:xfrm>
          <a:prstGeom prst="rect">
            <a:avLst/>
          </a:prstGeom>
        </p:spPr>
        <p:txBody>
          <a:bodyPr lIns="0" tIns="0" rIns="0" bIns="0" rtlCol="0" anchor="t">
            <a:spAutoFit/>
          </a:bodyPr>
          <a:lstStyle/>
          <a:p>
            <a:pPr algn="ctr">
              <a:lnSpc>
                <a:spcPts val="2075"/>
              </a:lnSpc>
              <a:spcBef>
                <a:spcPct val="0"/>
              </a:spcBef>
            </a:pPr>
            <a:r>
              <a:rPr lang="en-US" sz="1482" b="1">
                <a:solidFill>
                  <a:srgbClr val="FFFFFF"/>
                </a:solidFill>
                <a:latin typeface="Inter Bold"/>
                <a:ea typeface="Inter Bold"/>
                <a:cs typeface="Inter Bold"/>
                <a:sym typeface="Inter Bold"/>
              </a:rPr>
              <a:t>Website</a:t>
            </a:r>
          </a:p>
          <a:p>
            <a:pPr algn="ctr">
              <a:lnSpc>
                <a:spcPts val="2075"/>
              </a:lnSpc>
              <a:spcBef>
                <a:spcPct val="0"/>
              </a:spcBef>
            </a:pPr>
            <a:r>
              <a:rPr lang="en-US" sz="1482" b="1">
                <a:solidFill>
                  <a:srgbClr val="FFFFFF"/>
                </a:solidFill>
                <a:latin typeface="Inter Bold"/>
                <a:ea typeface="Inter Bold"/>
                <a:cs typeface="Inter Bold"/>
                <a:sym typeface="Inter Bold"/>
              </a:rPr>
              <a:t>(SEO)</a:t>
            </a:r>
          </a:p>
        </p:txBody>
      </p:sp>
      <p:sp>
        <p:nvSpPr>
          <p:cNvPr id="37" name="TextBox 37"/>
          <p:cNvSpPr txBox="1"/>
          <p:nvPr/>
        </p:nvSpPr>
        <p:spPr>
          <a:xfrm>
            <a:off x="209266" y="7329305"/>
            <a:ext cx="1419455" cy="232475"/>
          </a:xfrm>
          <a:prstGeom prst="rect">
            <a:avLst/>
          </a:prstGeom>
        </p:spPr>
        <p:txBody>
          <a:bodyPr lIns="0" tIns="0" rIns="0" bIns="0" rtlCol="0" anchor="t">
            <a:spAutoFit/>
          </a:bodyPr>
          <a:lstStyle/>
          <a:p>
            <a:pPr algn="ctr">
              <a:lnSpc>
                <a:spcPts val="1823"/>
              </a:lnSpc>
            </a:pPr>
            <a:r>
              <a:rPr lang="en-US" sz="1482" b="1">
                <a:solidFill>
                  <a:srgbClr val="FFFFFF"/>
                </a:solidFill>
                <a:latin typeface="Inter Bold"/>
                <a:ea typeface="Inter Bold"/>
                <a:cs typeface="Inter Bold"/>
                <a:sym typeface="Inter Bold"/>
              </a:rPr>
              <a:t>SNS</a:t>
            </a:r>
          </a:p>
        </p:txBody>
      </p:sp>
      <p:sp>
        <p:nvSpPr>
          <p:cNvPr id="38" name="TextBox 38"/>
          <p:cNvSpPr txBox="1"/>
          <p:nvPr/>
        </p:nvSpPr>
        <p:spPr>
          <a:xfrm>
            <a:off x="-408283" y="8820640"/>
            <a:ext cx="2638547" cy="232475"/>
          </a:xfrm>
          <a:prstGeom prst="rect">
            <a:avLst/>
          </a:prstGeom>
        </p:spPr>
        <p:txBody>
          <a:bodyPr lIns="0" tIns="0" rIns="0" bIns="0" rtlCol="0" anchor="t">
            <a:spAutoFit/>
          </a:bodyPr>
          <a:lstStyle/>
          <a:p>
            <a:pPr algn="ctr">
              <a:lnSpc>
                <a:spcPts val="1823"/>
              </a:lnSpc>
            </a:pPr>
            <a:r>
              <a:rPr lang="en-US" sz="1482" b="1">
                <a:solidFill>
                  <a:srgbClr val="FFFFFF"/>
                </a:solidFill>
                <a:latin typeface="Inter Bold"/>
                <a:ea typeface="Inter Bold"/>
                <a:cs typeface="Inter Bold"/>
                <a:sym typeface="Inter Bold"/>
              </a:rPr>
              <a:t>Email</a:t>
            </a:r>
          </a:p>
        </p:txBody>
      </p:sp>
      <p:sp>
        <p:nvSpPr>
          <p:cNvPr id="39" name="TextBox 39"/>
          <p:cNvSpPr txBox="1"/>
          <p:nvPr/>
        </p:nvSpPr>
        <p:spPr>
          <a:xfrm>
            <a:off x="15522274" y="1693678"/>
            <a:ext cx="1429752"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Analysis tool</a:t>
            </a:r>
          </a:p>
        </p:txBody>
      </p:sp>
      <p:sp>
        <p:nvSpPr>
          <p:cNvPr id="40" name="TextBox 40"/>
          <p:cNvSpPr txBox="1"/>
          <p:nvPr/>
        </p:nvSpPr>
        <p:spPr>
          <a:xfrm>
            <a:off x="1948029" y="4532604"/>
            <a:ext cx="1666600"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Awareness</a:t>
            </a:r>
          </a:p>
        </p:txBody>
      </p:sp>
      <p:sp>
        <p:nvSpPr>
          <p:cNvPr id="41" name="TextBox 41"/>
          <p:cNvSpPr txBox="1"/>
          <p:nvPr/>
        </p:nvSpPr>
        <p:spPr>
          <a:xfrm>
            <a:off x="4186117" y="4547636"/>
            <a:ext cx="2186086"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Consideration</a:t>
            </a:r>
          </a:p>
        </p:txBody>
      </p:sp>
      <p:sp>
        <p:nvSpPr>
          <p:cNvPr id="42" name="TextBox 42"/>
          <p:cNvSpPr txBox="1"/>
          <p:nvPr/>
        </p:nvSpPr>
        <p:spPr>
          <a:xfrm>
            <a:off x="7312671" y="4547636"/>
            <a:ext cx="2632933"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Engagement</a:t>
            </a:r>
          </a:p>
        </p:txBody>
      </p:sp>
      <p:sp>
        <p:nvSpPr>
          <p:cNvPr id="43" name="TextBox 43"/>
          <p:cNvSpPr txBox="1"/>
          <p:nvPr/>
        </p:nvSpPr>
        <p:spPr>
          <a:xfrm>
            <a:off x="11191345" y="4564680"/>
            <a:ext cx="2716654"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Retention</a:t>
            </a:r>
          </a:p>
        </p:txBody>
      </p:sp>
      <p:sp>
        <p:nvSpPr>
          <p:cNvPr id="44" name="TextBox 44"/>
          <p:cNvSpPr txBox="1"/>
          <p:nvPr/>
        </p:nvSpPr>
        <p:spPr>
          <a:xfrm>
            <a:off x="1802969" y="2129822"/>
            <a:ext cx="1468923" cy="655912"/>
          </a:xfrm>
          <a:prstGeom prst="rect">
            <a:avLst/>
          </a:prstGeom>
        </p:spPr>
        <p:txBody>
          <a:bodyPr lIns="0" tIns="0" rIns="0" bIns="0" rtlCol="0" anchor="t">
            <a:spAutoFit/>
          </a:bodyPr>
          <a:lstStyle/>
          <a:p>
            <a:pPr marL="0" lvl="0" indent="0" algn="ctr">
              <a:lnSpc>
                <a:spcPts val="5322"/>
              </a:lnSpc>
              <a:spcBef>
                <a:spcPct val="0"/>
              </a:spcBef>
            </a:pPr>
            <a:r>
              <a:rPr lang="en-US" sz="3801" b="1">
                <a:solidFill>
                  <a:srgbClr val="FEFAE9"/>
                </a:solidFill>
                <a:latin typeface="Inter Bold"/>
                <a:ea typeface="Inter Bold"/>
                <a:cs typeface="Inter Bold"/>
                <a:sym typeface="Inter Bold"/>
              </a:rPr>
              <a:t>1,000</a:t>
            </a:r>
          </a:p>
        </p:txBody>
      </p:sp>
      <p:sp>
        <p:nvSpPr>
          <p:cNvPr id="45" name="TextBox 45"/>
          <p:cNvSpPr txBox="1"/>
          <p:nvPr/>
        </p:nvSpPr>
        <p:spPr>
          <a:xfrm>
            <a:off x="7223272" y="2165354"/>
            <a:ext cx="1468923" cy="655912"/>
          </a:xfrm>
          <a:prstGeom prst="rect">
            <a:avLst/>
          </a:prstGeom>
        </p:spPr>
        <p:txBody>
          <a:bodyPr lIns="0" tIns="0" rIns="0" bIns="0" rtlCol="0" anchor="t">
            <a:spAutoFit/>
          </a:bodyPr>
          <a:lstStyle/>
          <a:p>
            <a:pPr marL="0" lvl="0" indent="0" algn="ctr">
              <a:lnSpc>
                <a:spcPts val="5322"/>
              </a:lnSpc>
              <a:spcBef>
                <a:spcPct val="0"/>
              </a:spcBef>
            </a:pPr>
            <a:r>
              <a:rPr lang="en-US" sz="3801" b="1">
                <a:solidFill>
                  <a:srgbClr val="FEFAE9"/>
                </a:solidFill>
                <a:latin typeface="Inter Bold"/>
                <a:ea typeface="Inter Bold"/>
                <a:cs typeface="Inter Bold"/>
                <a:sym typeface="Inter Bold"/>
              </a:rPr>
              <a:t>+50%</a:t>
            </a:r>
          </a:p>
        </p:txBody>
      </p:sp>
      <p:sp>
        <p:nvSpPr>
          <p:cNvPr id="46" name="TextBox 46"/>
          <p:cNvSpPr txBox="1"/>
          <p:nvPr/>
        </p:nvSpPr>
        <p:spPr>
          <a:xfrm>
            <a:off x="1802969" y="2794850"/>
            <a:ext cx="921244" cy="655912"/>
          </a:xfrm>
          <a:prstGeom prst="rect">
            <a:avLst/>
          </a:prstGeom>
        </p:spPr>
        <p:txBody>
          <a:bodyPr lIns="0" tIns="0" rIns="0" bIns="0" rtlCol="0" anchor="t">
            <a:spAutoFit/>
          </a:bodyPr>
          <a:lstStyle/>
          <a:p>
            <a:pPr marL="0" lvl="0" indent="0" algn="ctr">
              <a:lnSpc>
                <a:spcPts val="5322"/>
              </a:lnSpc>
              <a:spcBef>
                <a:spcPct val="0"/>
              </a:spcBef>
            </a:pPr>
            <a:r>
              <a:rPr lang="en-US" sz="3801" b="1">
                <a:solidFill>
                  <a:srgbClr val="FEFAE9"/>
                </a:solidFill>
                <a:latin typeface="Inter Bold"/>
                <a:ea typeface="Inter Bold"/>
                <a:cs typeface="Inter Bold"/>
                <a:sym typeface="Inter Bold"/>
              </a:rPr>
              <a:t>100</a:t>
            </a:r>
          </a:p>
        </p:txBody>
      </p:sp>
      <p:sp>
        <p:nvSpPr>
          <p:cNvPr id="47" name="TextBox 47"/>
          <p:cNvSpPr txBox="1"/>
          <p:nvPr/>
        </p:nvSpPr>
        <p:spPr>
          <a:xfrm>
            <a:off x="981337" y="2943820"/>
            <a:ext cx="508249" cy="365715"/>
          </a:xfrm>
          <a:prstGeom prst="rect">
            <a:avLst/>
          </a:prstGeom>
        </p:spPr>
        <p:txBody>
          <a:bodyPr lIns="0" tIns="0" rIns="0" bIns="0" rtlCol="0" anchor="t">
            <a:spAutoFit/>
          </a:bodyPr>
          <a:lstStyle/>
          <a:p>
            <a:pPr marL="0" lvl="0" indent="0" algn="ctr">
              <a:lnSpc>
                <a:spcPts val="2942"/>
              </a:lnSpc>
              <a:spcBef>
                <a:spcPct val="0"/>
              </a:spcBef>
            </a:pPr>
            <a:r>
              <a:rPr lang="en-US" sz="2101" b="1">
                <a:solidFill>
                  <a:srgbClr val="FFFFFF"/>
                </a:solidFill>
                <a:latin typeface="Inter Bold"/>
                <a:ea typeface="Inter Bold"/>
                <a:cs typeface="Inter Bold"/>
                <a:sym typeface="Inter Bold"/>
              </a:rPr>
              <a:t>2</a:t>
            </a:r>
          </a:p>
        </p:txBody>
      </p:sp>
      <p:sp>
        <p:nvSpPr>
          <p:cNvPr id="48" name="TextBox 48"/>
          <p:cNvSpPr txBox="1"/>
          <p:nvPr/>
        </p:nvSpPr>
        <p:spPr>
          <a:xfrm>
            <a:off x="6789049" y="2801324"/>
            <a:ext cx="1468923" cy="655912"/>
          </a:xfrm>
          <a:prstGeom prst="rect">
            <a:avLst/>
          </a:prstGeom>
        </p:spPr>
        <p:txBody>
          <a:bodyPr lIns="0" tIns="0" rIns="0" bIns="0" rtlCol="0" anchor="t">
            <a:spAutoFit/>
          </a:bodyPr>
          <a:lstStyle/>
          <a:p>
            <a:pPr marL="0" lvl="0" indent="0" algn="ctr">
              <a:lnSpc>
                <a:spcPts val="5322"/>
              </a:lnSpc>
              <a:spcBef>
                <a:spcPct val="0"/>
              </a:spcBef>
            </a:pPr>
            <a:r>
              <a:rPr lang="en-US" sz="3801" b="1">
                <a:solidFill>
                  <a:srgbClr val="FEFAE9"/>
                </a:solidFill>
                <a:latin typeface="Inter Bold"/>
                <a:ea typeface="Inter Bold"/>
                <a:cs typeface="Inter Bold"/>
                <a:sym typeface="Inter Bold"/>
              </a:rPr>
              <a:t>+20%</a:t>
            </a:r>
          </a:p>
        </p:txBody>
      </p:sp>
      <p:sp>
        <p:nvSpPr>
          <p:cNvPr id="49" name="TextBox 49"/>
          <p:cNvSpPr txBox="1"/>
          <p:nvPr/>
        </p:nvSpPr>
        <p:spPr>
          <a:xfrm>
            <a:off x="6132496" y="5479157"/>
            <a:ext cx="3026660" cy="48350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CVR</a:t>
            </a:r>
          </a:p>
          <a:p>
            <a:pPr algn="ctr">
              <a:lnSpc>
                <a:spcPts val="1982"/>
              </a:lnSpc>
            </a:pPr>
            <a:r>
              <a:rPr lang="en-US" sz="1321">
                <a:solidFill>
                  <a:srgbClr val="737373"/>
                </a:solidFill>
                <a:latin typeface="Aileron Regular"/>
                <a:ea typeface="Aileron Regular"/>
                <a:cs typeface="Aileron Regular"/>
                <a:sym typeface="Aileron Regular"/>
              </a:rPr>
              <a:t>(Quote →Appointment)</a:t>
            </a:r>
          </a:p>
        </p:txBody>
      </p:sp>
      <p:sp>
        <p:nvSpPr>
          <p:cNvPr id="50" name="TextBox 50"/>
          <p:cNvSpPr txBox="1"/>
          <p:nvPr/>
        </p:nvSpPr>
        <p:spPr>
          <a:xfrm>
            <a:off x="6347629" y="5162258"/>
            <a:ext cx="1770336" cy="361950"/>
          </a:xfrm>
          <a:prstGeom prst="rect">
            <a:avLst/>
          </a:prstGeom>
        </p:spPr>
        <p:txBody>
          <a:bodyPr lIns="0" tIns="0" rIns="0" bIns="0" rtlCol="0" anchor="t">
            <a:spAutoFit/>
          </a:bodyPr>
          <a:lstStyle/>
          <a:p>
            <a:pPr marL="0" lvl="0" indent="0" algn="ctr">
              <a:lnSpc>
                <a:spcPts val="2807"/>
              </a:lnSpc>
            </a:pPr>
            <a:r>
              <a:rPr lang="en-US" sz="2339" b="1">
                <a:solidFill>
                  <a:srgbClr val="737373"/>
                </a:solidFill>
                <a:latin typeface="Aileron Regular Bold"/>
                <a:ea typeface="Aileron Regular Bold"/>
                <a:cs typeface="Aileron Regular Bold"/>
                <a:sym typeface="Aileron Regular Bold"/>
              </a:rPr>
              <a:t>+20%</a:t>
            </a:r>
          </a:p>
        </p:txBody>
      </p:sp>
      <p:sp>
        <p:nvSpPr>
          <p:cNvPr id="51" name="TextBox 51"/>
          <p:cNvSpPr txBox="1"/>
          <p:nvPr/>
        </p:nvSpPr>
        <p:spPr>
          <a:xfrm>
            <a:off x="7569325" y="5267733"/>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52" name="TextBox 52"/>
          <p:cNvSpPr txBox="1"/>
          <p:nvPr/>
        </p:nvSpPr>
        <p:spPr>
          <a:xfrm>
            <a:off x="1334777" y="5570707"/>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Bounce ratio</a:t>
            </a:r>
          </a:p>
        </p:txBody>
      </p:sp>
      <p:sp>
        <p:nvSpPr>
          <p:cNvPr id="53" name="TextBox 53"/>
          <p:cNvSpPr txBox="1"/>
          <p:nvPr/>
        </p:nvSpPr>
        <p:spPr>
          <a:xfrm>
            <a:off x="1919454" y="5276735"/>
            <a:ext cx="1097801"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50%</a:t>
            </a:r>
          </a:p>
        </p:txBody>
      </p:sp>
      <p:sp>
        <p:nvSpPr>
          <p:cNvPr id="54" name="TextBox 54"/>
          <p:cNvSpPr txBox="1"/>
          <p:nvPr/>
        </p:nvSpPr>
        <p:spPr>
          <a:xfrm>
            <a:off x="2724213" y="5385380"/>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55" name="TextBox 55"/>
          <p:cNvSpPr txBox="1"/>
          <p:nvPr/>
        </p:nvSpPr>
        <p:spPr>
          <a:xfrm>
            <a:off x="8305127" y="5561182"/>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appointment via web</a:t>
            </a:r>
          </a:p>
        </p:txBody>
      </p:sp>
      <p:sp>
        <p:nvSpPr>
          <p:cNvPr id="56" name="TextBox 56"/>
          <p:cNvSpPr txBox="1"/>
          <p:nvPr/>
        </p:nvSpPr>
        <p:spPr>
          <a:xfrm>
            <a:off x="8518575" y="5257813"/>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+50</a:t>
            </a:r>
          </a:p>
        </p:txBody>
      </p:sp>
      <p:sp>
        <p:nvSpPr>
          <p:cNvPr id="57" name="TextBox 57"/>
          <p:cNvSpPr txBox="1"/>
          <p:nvPr/>
        </p:nvSpPr>
        <p:spPr>
          <a:xfrm>
            <a:off x="9624221" y="5359727"/>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58" name="TextBox 58"/>
          <p:cNvSpPr txBox="1"/>
          <p:nvPr/>
        </p:nvSpPr>
        <p:spPr>
          <a:xfrm>
            <a:off x="10938472" y="5600585"/>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Retuen vistor rate</a:t>
            </a:r>
          </a:p>
        </p:txBody>
      </p:sp>
      <p:sp>
        <p:nvSpPr>
          <p:cNvPr id="59" name="TextBox 59"/>
          <p:cNvSpPr txBox="1"/>
          <p:nvPr/>
        </p:nvSpPr>
        <p:spPr>
          <a:xfrm>
            <a:off x="11230106" y="5276735"/>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+20%</a:t>
            </a:r>
          </a:p>
        </p:txBody>
      </p:sp>
      <p:sp>
        <p:nvSpPr>
          <p:cNvPr id="60" name="TextBox 60"/>
          <p:cNvSpPr txBox="1"/>
          <p:nvPr/>
        </p:nvSpPr>
        <p:spPr>
          <a:xfrm>
            <a:off x="12412424" y="5408782"/>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61" name="TextBox 61"/>
          <p:cNvSpPr txBox="1"/>
          <p:nvPr/>
        </p:nvSpPr>
        <p:spPr>
          <a:xfrm>
            <a:off x="1144075" y="9006626"/>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Open ratio</a:t>
            </a:r>
          </a:p>
        </p:txBody>
      </p:sp>
      <p:sp>
        <p:nvSpPr>
          <p:cNvPr id="62" name="TextBox 62"/>
          <p:cNvSpPr txBox="1"/>
          <p:nvPr/>
        </p:nvSpPr>
        <p:spPr>
          <a:xfrm>
            <a:off x="1435709" y="8684075"/>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25%</a:t>
            </a:r>
          </a:p>
        </p:txBody>
      </p:sp>
      <p:sp>
        <p:nvSpPr>
          <p:cNvPr id="63" name="TextBox 63"/>
          <p:cNvSpPr txBox="1"/>
          <p:nvPr/>
        </p:nvSpPr>
        <p:spPr>
          <a:xfrm>
            <a:off x="2537430" y="8805171"/>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64" name="TextBox 64"/>
          <p:cNvSpPr txBox="1"/>
          <p:nvPr/>
        </p:nvSpPr>
        <p:spPr>
          <a:xfrm>
            <a:off x="11023474" y="8993521"/>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Re-engage ratio for auto email</a:t>
            </a:r>
          </a:p>
        </p:txBody>
      </p:sp>
      <p:sp>
        <p:nvSpPr>
          <p:cNvPr id="65" name="TextBox 65"/>
          <p:cNvSpPr txBox="1"/>
          <p:nvPr/>
        </p:nvSpPr>
        <p:spPr>
          <a:xfrm>
            <a:off x="11275107" y="8696070"/>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+20%</a:t>
            </a:r>
          </a:p>
        </p:txBody>
      </p:sp>
      <p:sp>
        <p:nvSpPr>
          <p:cNvPr id="66" name="TextBox 66"/>
          <p:cNvSpPr txBox="1"/>
          <p:nvPr/>
        </p:nvSpPr>
        <p:spPr>
          <a:xfrm>
            <a:off x="12536804" y="8792065"/>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6 month</a:t>
            </a:r>
          </a:p>
        </p:txBody>
      </p:sp>
      <p:sp>
        <p:nvSpPr>
          <p:cNvPr id="67" name="TextBox 67"/>
          <p:cNvSpPr txBox="1"/>
          <p:nvPr/>
        </p:nvSpPr>
        <p:spPr>
          <a:xfrm>
            <a:off x="6172245" y="7048513"/>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Followers</a:t>
            </a:r>
          </a:p>
        </p:txBody>
      </p:sp>
      <p:sp>
        <p:nvSpPr>
          <p:cNvPr id="68" name="TextBox 68"/>
          <p:cNvSpPr txBox="1"/>
          <p:nvPr/>
        </p:nvSpPr>
        <p:spPr>
          <a:xfrm>
            <a:off x="6388588" y="6686563"/>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+50%</a:t>
            </a:r>
          </a:p>
        </p:txBody>
      </p:sp>
      <p:sp>
        <p:nvSpPr>
          <p:cNvPr id="69" name="TextBox 69"/>
          <p:cNvSpPr txBox="1"/>
          <p:nvPr/>
        </p:nvSpPr>
        <p:spPr>
          <a:xfrm>
            <a:off x="7645574" y="6801767"/>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3 month</a:t>
            </a:r>
          </a:p>
        </p:txBody>
      </p:sp>
      <p:sp>
        <p:nvSpPr>
          <p:cNvPr id="70" name="TextBox 70"/>
          <p:cNvSpPr txBox="1"/>
          <p:nvPr/>
        </p:nvSpPr>
        <p:spPr>
          <a:xfrm>
            <a:off x="11036342" y="7402682"/>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referral based visits</a:t>
            </a:r>
          </a:p>
        </p:txBody>
      </p:sp>
      <p:sp>
        <p:nvSpPr>
          <p:cNvPr id="71" name="TextBox 71"/>
          <p:cNvSpPr txBox="1"/>
          <p:nvPr/>
        </p:nvSpPr>
        <p:spPr>
          <a:xfrm>
            <a:off x="11125685" y="7103411"/>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+20%</a:t>
            </a:r>
          </a:p>
        </p:txBody>
      </p:sp>
      <p:sp>
        <p:nvSpPr>
          <p:cNvPr id="72" name="TextBox 72"/>
          <p:cNvSpPr txBox="1"/>
          <p:nvPr/>
        </p:nvSpPr>
        <p:spPr>
          <a:xfrm>
            <a:off x="12319252" y="7220936"/>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73" name="TextBox 73"/>
          <p:cNvSpPr txBox="1"/>
          <p:nvPr/>
        </p:nvSpPr>
        <p:spPr>
          <a:xfrm>
            <a:off x="3835396" y="9045766"/>
            <a:ext cx="2770152"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CTR</a:t>
            </a:r>
          </a:p>
        </p:txBody>
      </p:sp>
      <p:sp>
        <p:nvSpPr>
          <p:cNvPr id="74" name="TextBox 74"/>
          <p:cNvSpPr txBox="1"/>
          <p:nvPr/>
        </p:nvSpPr>
        <p:spPr>
          <a:xfrm>
            <a:off x="4102315" y="8693341"/>
            <a:ext cx="1620301"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10%</a:t>
            </a:r>
          </a:p>
        </p:txBody>
      </p:sp>
      <p:sp>
        <p:nvSpPr>
          <p:cNvPr id="75" name="TextBox 75"/>
          <p:cNvSpPr txBox="1"/>
          <p:nvPr/>
        </p:nvSpPr>
        <p:spPr>
          <a:xfrm>
            <a:off x="5143669" y="8827918"/>
            <a:ext cx="841343"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76" name="TextBox 76"/>
          <p:cNvSpPr txBox="1"/>
          <p:nvPr/>
        </p:nvSpPr>
        <p:spPr>
          <a:xfrm>
            <a:off x="6112028" y="7833370"/>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Engagement ratio</a:t>
            </a:r>
          </a:p>
        </p:txBody>
      </p:sp>
      <p:sp>
        <p:nvSpPr>
          <p:cNvPr id="77" name="TextBox 77"/>
          <p:cNvSpPr txBox="1"/>
          <p:nvPr/>
        </p:nvSpPr>
        <p:spPr>
          <a:xfrm>
            <a:off x="6377917" y="7529985"/>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+15%</a:t>
            </a:r>
          </a:p>
        </p:txBody>
      </p:sp>
      <p:sp>
        <p:nvSpPr>
          <p:cNvPr id="78" name="TextBox 78"/>
          <p:cNvSpPr txBox="1"/>
          <p:nvPr/>
        </p:nvSpPr>
        <p:spPr>
          <a:xfrm>
            <a:off x="7578850" y="7645247"/>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79" name="TextBox 79"/>
          <p:cNvSpPr txBox="1"/>
          <p:nvPr/>
        </p:nvSpPr>
        <p:spPr>
          <a:xfrm>
            <a:off x="8257972" y="7878458"/>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content views</a:t>
            </a:r>
          </a:p>
        </p:txBody>
      </p:sp>
      <p:sp>
        <p:nvSpPr>
          <p:cNvPr id="80" name="TextBox 80"/>
          <p:cNvSpPr txBox="1"/>
          <p:nvPr/>
        </p:nvSpPr>
        <p:spPr>
          <a:xfrm>
            <a:off x="8450031" y="7555087"/>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+1,000</a:t>
            </a:r>
          </a:p>
        </p:txBody>
      </p:sp>
      <p:sp>
        <p:nvSpPr>
          <p:cNvPr id="81" name="TextBox 81"/>
          <p:cNvSpPr txBox="1"/>
          <p:nvPr/>
        </p:nvSpPr>
        <p:spPr>
          <a:xfrm>
            <a:off x="9734310" y="7657952"/>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82" name="TextBox 82"/>
          <p:cNvSpPr txBox="1"/>
          <p:nvPr/>
        </p:nvSpPr>
        <p:spPr>
          <a:xfrm>
            <a:off x="8398529" y="6686563"/>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+30 </a:t>
            </a:r>
          </a:p>
        </p:txBody>
      </p:sp>
      <p:sp>
        <p:nvSpPr>
          <p:cNvPr id="83" name="TextBox 83"/>
          <p:cNvSpPr txBox="1"/>
          <p:nvPr/>
        </p:nvSpPr>
        <p:spPr>
          <a:xfrm>
            <a:off x="9407371" y="6804421"/>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84" name="AutoShape 84"/>
          <p:cNvSpPr/>
          <p:nvPr/>
        </p:nvSpPr>
        <p:spPr>
          <a:xfrm>
            <a:off x="348877" y="6248413"/>
            <a:ext cx="13936581" cy="0"/>
          </a:xfrm>
          <a:prstGeom prst="line">
            <a:avLst/>
          </a:prstGeom>
          <a:ln w="38100" cap="flat">
            <a:solidFill>
              <a:srgbClr val="FFFFFF"/>
            </a:solidFill>
            <a:prstDash val="solid"/>
            <a:headEnd type="none" w="sm" len="sm"/>
            <a:tailEnd type="none" w="sm" len="sm"/>
          </a:ln>
        </p:spPr>
        <p:txBody>
          <a:bodyPr/>
          <a:lstStyle/>
          <a:p>
            <a:endParaRPr lang="en-US"/>
          </a:p>
        </p:txBody>
      </p:sp>
      <p:sp>
        <p:nvSpPr>
          <p:cNvPr id="85" name="AutoShape 85"/>
          <p:cNvSpPr/>
          <p:nvPr/>
        </p:nvSpPr>
        <p:spPr>
          <a:xfrm>
            <a:off x="261407" y="8512366"/>
            <a:ext cx="14014050" cy="0"/>
          </a:xfrm>
          <a:prstGeom prst="line">
            <a:avLst/>
          </a:prstGeom>
          <a:ln w="38100" cap="flat">
            <a:solidFill>
              <a:srgbClr val="FFFFFF"/>
            </a:solidFill>
            <a:prstDash val="solid"/>
            <a:headEnd type="none" w="sm" len="sm"/>
            <a:tailEnd type="none" w="sm" len="sm"/>
          </a:ln>
        </p:spPr>
        <p:txBody>
          <a:bodyPr/>
          <a:lstStyle/>
          <a:p>
            <a:endParaRPr lang="en-US"/>
          </a:p>
        </p:txBody>
      </p:sp>
      <p:sp>
        <p:nvSpPr>
          <p:cNvPr id="86" name="AutoShape 86"/>
          <p:cNvSpPr/>
          <p:nvPr/>
        </p:nvSpPr>
        <p:spPr>
          <a:xfrm>
            <a:off x="1372897" y="9408926"/>
            <a:ext cx="12912560" cy="55354"/>
          </a:xfrm>
          <a:prstGeom prst="line">
            <a:avLst/>
          </a:prstGeom>
          <a:ln w="38100" cap="flat">
            <a:solidFill>
              <a:srgbClr val="FFFFFF"/>
            </a:solidFill>
            <a:prstDash val="solid"/>
            <a:headEnd type="none" w="sm" len="sm"/>
            <a:tailEnd type="none" w="sm" len="sm"/>
          </a:ln>
        </p:spPr>
        <p:txBody>
          <a:bodyPr/>
          <a:lstStyle/>
          <a:p>
            <a:endParaRPr lang="en-US"/>
          </a:p>
        </p:txBody>
      </p:sp>
      <p:sp>
        <p:nvSpPr>
          <p:cNvPr id="87" name="TextBox 87"/>
          <p:cNvSpPr txBox="1"/>
          <p:nvPr/>
        </p:nvSpPr>
        <p:spPr>
          <a:xfrm>
            <a:off x="15026311" y="2279045"/>
            <a:ext cx="2724126" cy="1208638"/>
          </a:xfrm>
          <a:prstGeom prst="rect">
            <a:avLst/>
          </a:prstGeom>
        </p:spPr>
        <p:txBody>
          <a:bodyPr lIns="0" tIns="0" rIns="0" bIns="0" rtlCol="0" anchor="t">
            <a:spAutoFit/>
          </a:bodyPr>
          <a:lstStyle/>
          <a:p>
            <a:pPr algn="l">
              <a:lnSpc>
                <a:spcPts val="1974"/>
              </a:lnSpc>
            </a:pPr>
            <a:r>
              <a:rPr lang="en-US" sz="1410" b="1">
                <a:solidFill>
                  <a:srgbClr val="FFFFFF"/>
                </a:solidFill>
                <a:latin typeface="Inter Bold"/>
                <a:ea typeface="Inter Bold"/>
                <a:cs typeface="Inter Bold"/>
                <a:sym typeface="Inter Bold"/>
              </a:rPr>
              <a:t>Meta Business Suite</a:t>
            </a:r>
          </a:p>
          <a:p>
            <a:pPr algn="l">
              <a:lnSpc>
                <a:spcPts val="1974"/>
              </a:lnSpc>
            </a:pPr>
            <a:r>
              <a:rPr lang="en-US" sz="1410" b="1">
                <a:solidFill>
                  <a:srgbClr val="FFFFFF"/>
                </a:solidFill>
                <a:latin typeface="Inter Bold"/>
                <a:ea typeface="Inter Bold"/>
                <a:cs typeface="Inter Bold"/>
                <a:sym typeface="Inter Bold"/>
              </a:rPr>
              <a:t>Google Analytics</a:t>
            </a:r>
          </a:p>
          <a:p>
            <a:pPr algn="l">
              <a:lnSpc>
                <a:spcPts val="1974"/>
              </a:lnSpc>
            </a:pPr>
            <a:r>
              <a:rPr lang="en-US" sz="1410" b="1">
                <a:solidFill>
                  <a:srgbClr val="FFFFFF"/>
                </a:solidFill>
                <a:latin typeface="Inter Bold"/>
                <a:ea typeface="Inter Bold"/>
                <a:cs typeface="Inter Bold"/>
                <a:sym typeface="Inter Bold"/>
              </a:rPr>
              <a:t>SNS (IG, FB, Youtube) insight</a:t>
            </a:r>
          </a:p>
          <a:p>
            <a:pPr algn="l">
              <a:lnSpc>
                <a:spcPts val="1974"/>
              </a:lnSpc>
            </a:pPr>
            <a:r>
              <a:rPr lang="en-US" sz="1410" b="1">
                <a:solidFill>
                  <a:srgbClr val="FFFFFF"/>
                </a:solidFill>
                <a:latin typeface="Inter Bold"/>
                <a:ea typeface="Inter Bold"/>
                <a:cs typeface="Inter Bold"/>
                <a:sym typeface="Inter Bold"/>
              </a:rPr>
              <a:t>Mailchimp</a:t>
            </a:r>
          </a:p>
          <a:p>
            <a:pPr marL="0" lvl="0" indent="0" algn="l">
              <a:lnSpc>
                <a:spcPts val="1974"/>
              </a:lnSpc>
              <a:spcBef>
                <a:spcPct val="0"/>
              </a:spcBef>
            </a:pPr>
            <a:r>
              <a:rPr lang="en-US" sz="1410" b="1">
                <a:solidFill>
                  <a:srgbClr val="FFFFFF"/>
                </a:solidFill>
                <a:latin typeface="Inter Bold"/>
                <a:ea typeface="Inter Bold"/>
                <a:cs typeface="Inter Bold"/>
                <a:sym typeface="Inter Bold"/>
              </a:rPr>
              <a:t>Google Forms</a:t>
            </a:r>
          </a:p>
        </p:txBody>
      </p:sp>
      <p:sp>
        <p:nvSpPr>
          <p:cNvPr id="88" name="TextBox 88"/>
          <p:cNvSpPr txBox="1"/>
          <p:nvPr/>
        </p:nvSpPr>
        <p:spPr>
          <a:xfrm>
            <a:off x="3643307" y="5570707"/>
            <a:ext cx="3026660"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SEO trafiic ratio</a:t>
            </a:r>
          </a:p>
        </p:txBody>
      </p:sp>
      <p:sp>
        <p:nvSpPr>
          <p:cNvPr id="89" name="TextBox 89"/>
          <p:cNvSpPr txBox="1"/>
          <p:nvPr/>
        </p:nvSpPr>
        <p:spPr>
          <a:xfrm>
            <a:off x="3934941" y="5241209"/>
            <a:ext cx="1770336" cy="381000"/>
          </a:xfrm>
          <a:prstGeom prst="rect">
            <a:avLst/>
          </a:prstGeom>
        </p:spPr>
        <p:txBody>
          <a:bodyPr lIns="0" tIns="0" rIns="0" bIns="0" rtlCol="0" anchor="t">
            <a:spAutoFit/>
          </a:bodyPr>
          <a:lstStyle/>
          <a:p>
            <a:pPr marL="0" lvl="0" indent="0" algn="ctr">
              <a:lnSpc>
                <a:spcPts val="2927"/>
              </a:lnSpc>
            </a:pPr>
            <a:r>
              <a:rPr lang="en-US" sz="2439" b="1">
                <a:solidFill>
                  <a:srgbClr val="737373"/>
                </a:solidFill>
                <a:latin typeface="Aileron Regular Bold"/>
                <a:ea typeface="Aileron Regular Bold"/>
                <a:cs typeface="Aileron Regular Bold"/>
                <a:sym typeface="Aileron Regular Bold"/>
              </a:rPr>
              <a:t>+40%</a:t>
            </a:r>
          </a:p>
        </p:txBody>
      </p:sp>
      <p:sp>
        <p:nvSpPr>
          <p:cNvPr id="90" name="TextBox 90"/>
          <p:cNvSpPr txBox="1"/>
          <p:nvPr/>
        </p:nvSpPr>
        <p:spPr>
          <a:xfrm>
            <a:off x="5104530" y="5359727"/>
            <a:ext cx="919249"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 month</a:t>
            </a:r>
          </a:p>
        </p:txBody>
      </p:sp>
      <p:sp>
        <p:nvSpPr>
          <p:cNvPr id="91" name="TextBox 91"/>
          <p:cNvSpPr txBox="1"/>
          <p:nvPr/>
        </p:nvSpPr>
        <p:spPr>
          <a:xfrm>
            <a:off x="8827577" y="7014012"/>
            <a:ext cx="1828116" cy="239556"/>
          </a:xfrm>
          <a:prstGeom prst="rect">
            <a:avLst/>
          </a:prstGeom>
        </p:spPr>
        <p:txBody>
          <a:bodyPr lIns="0" tIns="0" rIns="0" bIns="0" rtlCol="0" anchor="t">
            <a:spAutoFit/>
          </a:bodyPr>
          <a:lstStyle/>
          <a:p>
            <a:pPr algn="ctr">
              <a:lnSpc>
                <a:spcPts val="1982"/>
              </a:lnSpc>
            </a:pPr>
            <a:r>
              <a:rPr lang="en-US" sz="1321">
                <a:solidFill>
                  <a:srgbClr val="737373"/>
                </a:solidFill>
                <a:latin typeface="Aileron Regular"/>
                <a:ea typeface="Aileron Regular"/>
                <a:cs typeface="Aileron Regular"/>
                <a:sym typeface="Aileron Regular"/>
              </a:rPr>
              <a:t>Inquiry from customers</a:t>
            </a:r>
          </a:p>
        </p:txBody>
      </p:sp>
      <p:sp>
        <p:nvSpPr>
          <p:cNvPr id="92" name="AutoShape 92"/>
          <p:cNvSpPr/>
          <p:nvPr/>
        </p:nvSpPr>
        <p:spPr>
          <a:xfrm>
            <a:off x="4036114" y="4722292"/>
            <a:ext cx="0" cy="4741988"/>
          </a:xfrm>
          <a:prstGeom prst="line">
            <a:avLst/>
          </a:prstGeom>
          <a:ln w="38100" cap="flat">
            <a:solidFill>
              <a:srgbClr val="FFFFFF"/>
            </a:solidFill>
            <a:prstDash val="solid"/>
            <a:headEnd type="none" w="sm" len="sm"/>
            <a:tailEnd type="none" w="sm" len="sm"/>
          </a:ln>
        </p:spPr>
        <p:txBody>
          <a:bodyPr/>
          <a:lstStyle/>
          <a:p>
            <a:endParaRPr lang="en-US"/>
          </a:p>
        </p:txBody>
      </p:sp>
      <p:sp>
        <p:nvSpPr>
          <p:cNvPr id="93" name="AutoShape 93"/>
          <p:cNvSpPr/>
          <p:nvPr/>
        </p:nvSpPr>
        <p:spPr>
          <a:xfrm>
            <a:off x="6488329" y="4722292"/>
            <a:ext cx="0" cy="4741988"/>
          </a:xfrm>
          <a:prstGeom prst="line">
            <a:avLst/>
          </a:prstGeom>
          <a:ln w="38100" cap="flat">
            <a:solidFill>
              <a:srgbClr val="FFFFFF"/>
            </a:solidFill>
            <a:prstDash val="solid"/>
            <a:headEnd type="none" w="sm" len="sm"/>
            <a:tailEnd type="none" w="sm" len="sm"/>
          </a:ln>
        </p:spPr>
        <p:txBody>
          <a:bodyPr/>
          <a:lstStyle/>
          <a:p>
            <a:endParaRPr lang="en-US"/>
          </a:p>
        </p:txBody>
      </p:sp>
      <p:sp>
        <p:nvSpPr>
          <p:cNvPr id="94" name="AutoShape 94"/>
          <p:cNvSpPr/>
          <p:nvPr/>
        </p:nvSpPr>
        <p:spPr>
          <a:xfrm>
            <a:off x="10862888" y="4846863"/>
            <a:ext cx="0" cy="4617417"/>
          </a:xfrm>
          <a:prstGeom prst="line">
            <a:avLst/>
          </a:prstGeom>
          <a:ln w="38100" cap="flat">
            <a:solidFill>
              <a:srgbClr val="FFFFFF"/>
            </a:solidFill>
            <a:prstDash val="solid"/>
            <a:headEnd type="none" w="sm" len="sm"/>
            <a:tailEnd type="none" w="sm" len="sm"/>
          </a:ln>
        </p:spPr>
        <p:txBody>
          <a:bodyPr/>
          <a:lstStyle/>
          <a:p>
            <a:endParaRPr lang="en-US"/>
          </a:p>
        </p:txBody>
      </p:sp>
      <p:sp>
        <p:nvSpPr>
          <p:cNvPr id="95" name="AutoShape 95"/>
          <p:cNvSpPr/>
          <p:nvPr/>
        </p:nvSpPr>
        <p:spPr>
          <a:xfrm>
            <a:off x="14255506" y="4727282"/>
            <a:ext cx="0" cy="4681644"/>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96" name="Group 96"/>
          <p:cNvGrpSpPr/>
          <p:nvPr/>
        </p:nvGrpSpPr>
        <p:grpSpPr>
          <a:xfrm>
            <a:off x="14628439" y="4490799"/>
            <a:ext cx="3364996" cy="4973482"/>
            <a:chOff x="0" y="0"/>
            <a:chExt cx="1072714" cy="1585477"/>
          </a:xfrm>
        </p:grpSpPr>
        <p:sp>
          <p:nvSpPr>
            <p:cNvPr id="97" name="Freeform 97"/>
            <p:cNvSpPr/>
            <p:nvPr/>
          </p:nvSpPr>
          <p:spPr>
            <a:xfrm>
              <a:off x="0" y="0"/>
              <a:ext cx="1072714" cy="1585477"/>
            </a:xfrm>
            <a:custGeom>
              <a:avLst/>
              <a:gdLst/>
              <a:ahLst/>
              <a:cxnLst/>
              <a:rect l="l" t="t" r="r" b="b"/>
              <a:pathLst>
                <a:path w="1072714" h="1585477">
                  <a:moveTo>
                    <a:pt x="0" y="0"/>
                  </a:moveTo>
                  <a:lnTo>
                    <a:pt x="1072714" y="0"/>
                  </a:lnTo>
                  <a:lnTo>
                    <a:pt x="1072714" y="1585477"/>
                  </a:lnTo>
                  <a:lnTo>
                    <a:pt x="0" y="1585477"/>
                  </a:lnTo>
                  <a:close/>
                </a:path>
              </a:pathLst>
            </a:custGeom>
            <a:solidFill>
              <a:srgbClr val="63654A"/>
            </a:solidFill>
          </p:spPr>
          <p:txBody>
            <a:bodyPr/>
            <a:lstStyle/>
            <a:p>
              <a:endParaRPr lang="en-US"/>
            </a:p>
          </p:txBody>
        </p:sp>
        <p:sp>
          <p:nvSpPr>
            <p:cNvPr id="98" name="TextBox 98"/>
            <p:cNvSpPr txBox="1"/>
            <p:nvPr/>
          </p:nvSpPr>
          <p:spPr>
            <a:xfrm>
              <a:off x="0" y="-38100"/>
              <a:ext cx="1072714" cy="1623577"/>
            </a:xfrm>
            <a:prstGeom prst="rect">
              <a:avLst/>
            </a:prstGeom>
          </p:spPr>
          <p:txBody>
            <a:bodyPr lIns="50800" tIns="50800" rIns="50800" bIns="50800" rtlCol="0" anchor="ctr"/>
            <a:lstStyle/>
            <a:p>
              <a:pPr algn="ctr">
                <a:lnSpc>
                  <a:spcPts val="2659"/>
                </a:lnSpc>
                <a:spcBef>
                  <a:spcPct val="0"/>
                </a:spcBef>
              </a:pPr>
              <a:endParaRPr/>
            </a:p>
          </p:txBody>
        </p:sp>
      </p:grpSp>
      <p:grpSp>
        <p:nvGrpSpPr>
          <p:cNvPr id="99" name="Group 99"/>
          <p:cNvGrpSpPr/>
          <p:nvPr/>
        </p:nvGrpSpPr>
        <p:grpSpPr>
          <a:xfrm>
            <a:off x="14456989" y="4500324"/>
            <a:ext cx="3689973" cy="434674"/>
            <a:chOff x="0" y="0"/>
            <a:chExt cx="946088" cy="111448"/>
          </a:xfrm>
        </p:grpSpPr>
        <p:sp>
          <p:nvSpPr>
            <p:cNvPr id="100" name="Freeform 100"/>
            <p:cNvSpPr/>
            <p:nvPr/>
          </p:nvSpPr>
          <p:spPr>
            <a:xfrm>
              <a:off x="0" y="0"/>
              <a:ext cx="946088" cy="111448"/>
            </a:xfrm>
            <a:custGeom>
              <a:avLst/>
              <a:gdLst/>
              <a:ahLst/>
              <a:cxnLst/>
              <a:rect l="l" t="t" r="r" b="b"/>
              <a:pathLst>
                <a:path w="946088" h="111448">
                  <a:moveTo>
                    <a:pt x="50354" y="0"/>
                  </a:moveTo>
                  <a:lnTo>
                    <a:pt x="895733" y="0"/>
                  </a:lnTo>
                  <a:cubicBezTo>
                    <a:pt x="909088" y="0"/>
                    <a:pt x="921896" y="5305"/>
                    <a:pt x="931339" y="14748"/>
                  </a:cubicBezTo>
                  <a:cubicBezTo>
                    <a:pt x="940782" y="24192"/>
                    <a:pt x="946088" y="37000"/>
                    <a:pt x="946088" y="50354"/>
                  </a:cubicBezTo>
                  <a:lnTo>
                    <a:pt x="946088" y="61094"/>
                  </a:lnTo>
                  <a:cubicBezTo>
                    <a:pt x="946088" y="74448"/>
                    <a:pt x="940782" y="87256"/>
                    <a:pt x="931339" y="96700"/>
                  </a:cubicBezTo>
                  <a:cubicBezTo>
                    <a:pt x="921896" y="106143"/>
                    <a:pt x="909088" y="111448"/>
                    <a:pt x="895733" y="111448"/>
                  </a:cubicBezTo>
                  <a:lnTo>
                    <a:pt x="50354" y="111448"/>
                  </a:lnTo>
                  <a:cubicBezTo>
                    <a:pt x="37000" y="111448"/>
                    <a:pt x="24192" y="106143"/>
                    <a:pt x="14748" y="96700"/>
                  </a:cubicBezTo>
                  <a:cubicBezTo>
                    <a:pt x="5305" y="87256"/>
                    <a:pt x="0" y="74448"/>
                    <a:pt x="0" y="61094"/>
                  </a:cubicBezTo>
                  <a:lnTo>
                    <a:pt x="0" y="50354"/>
                  </a:lnTo>
                  <a:cubicBezTo>
                    <a:pt x="0" y="37000"/>
                    <a:pt x="5305" y="24192"/>
                    <a:pt x="14748" y="14748"/>
                  </a:cubicBezTo>
                  <a:cubicBezTo>
                    <a:pt x="24192" y="5305"/>
                    <a:pt x="37000" y="0"/>
                    <a:pt x="50354" y="0"/>
                  </a:cubicBezTo>
                  <a:close/>
                </a:path>
              </a:pathLst>
            </a:custGeom>
            <a:solidFill>
              <a:srgbClr val="4D4F2F"/>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101" name="TextBox 101"/>
            <p:cNvSpPr txBox="1"/>
            <p:nvPr/>
          </p:nvSpPr>
          <p:spPr>
            <a:xfrm>
              <a:off x="0" y="-57150"/>
              <a:ext cx="946088" cy="168598"/>
            </a:xfrm>
            <a:prstGeom prst="rect">
              <a:avLst/>
            </a:prstGeom>
          </p:spPr>
          <p:txBody>
            <a:bodyPr lIns="50800" tIns="50800" rIns="50800" bIns="50800" rtlCol="0" anchor="ctr"/>
            <a:lstStyle/>
            <a:p>
              <a:pPr algn="ctr">
                <a:lnSpc>
                  <a:spcPts val="2519"/>
                </a:lnSpc>
                <a:spcBef>
                  <a:spcPct val="0"/>
                </a:spcBef>
              </a:pPr>
              <a:endParaRPr/>
            </a:p>
          </p:txBody>
        </p:sp>
      </p:grpSp>
      <p:sp>
        <p:nvSpPr>
          <p:cNvPr id="102" name="TextBox 102"/>
          <p:cNvSpPr txBox="1"/>
          <p:nvPr/>
        </p:nvSpPr>
        <p:spPr>
          <a:xfrm>
            <a:off x="15020391" y="4550063"/>
            <a:ext cx="2587562"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Overall business KPI</a:t>
            </a:r>
          </a:p>
        </p:txBody>
      </p:sp>
      <p:grpSp>
        <p:nvGrpSpPr>
          <p:cNvPr id="103" name="Group 103"/>
          <p:cNvGrpSpPr/>
          <p:nvPr/>
        </p:nvGrpSpPr>
        <p:grpSpPr>
          <a:xfrm>
            <a:off x="15142789" y="5213987"/>
            <a:ext cx="2121102" cy="974200"/>
            <a:chOff x="0" y="0"/>
            <a:chExt cx="2828135" cy="1298933"/>
          </a:xfrm>
        </p:grpSpPr>
        <p:sp>
          <p:nvSpPr>
            <p:cNvPr id="104" name="TextBox 104"/>
            <p:cNvSpPr txBox="1"/>
            <p:nvPr/>
          </p:nvSpPr>
          <p:spPr>
            <a:xfrm>
              <a:off x="0" y="680342"/>
              <a:ext cx="2828135" cy="618591"/>
            </a:xfrm>
            <a:prstGeom prst="rect">
              <a:avLst/>
            </a:prstGeom>
          </p:spPr>
          <p:txBody>
            <a:bodyPr lIns="0" tIns="0" rIns="0" bIns="0" rtlCol="0" anchor="t">
              <a:spAutoFit/>
            </a:bodyPr>
            <a:lstStyle/>
            <a:p>
              <a:pPr algn="ctr">
                <a:lnSpc>
                  <a:spcPts val="1973"/>
                </a:lnSpc>
              </a:pPr>
              <a:r>
                <a:rPr lang="en-US" sz="1315">
                  <a:solidFill>
                    <a:srgbClr val="FFFBF6"/>
                  </a:solidFill>
                  <a:latin typeface="Aileron Regular"/>
                  <a:ea typeface="Aileron Regular"/>
                  <a:cs typeface="Aileron Regular"/>
                  <a:sym typeface="Aileron Regular"/>
                </a:rPr>
                <a:t>Ave review score stars</a:t>
              </a:r>
            </a:p>
            <a:p>
              <a:pPr algn="ctr">
                <a:lnSpc>
                  <a:spcPts val="1973"/>
                </a:lnSpc>
              </a:pPr>
              <a:r>
                <a:rPr lang="en-US" sz="1315">
                  <a:solidFill>
                    <a:srgbClr val="FFFBF6"/>
                  </a:solidFill>
                  <a:latin typeface="Aileron Regular"/>
                  <a:ea typeface="Aileron Regular"/>
                  <a:cs typeface="Aileron Regular"/>
                  <a:sym typeface="Aileron Regular"/>
                </a:rPr>
                <a:t>in one years</a:t>
              </a:r>
            </a:p>
          </p:txBody>
        </p:sp>
        <p:sp>
          <p:nvSpPr>
            <p:cNvPr id="105" name="TextBox 105"/>
            <p:cNvSpPr txBox="1"/>
            <p:nvPr/>
          </p:nvSpPr>
          <p:spPr>
            <a:xfrm>
              <a:off x="0" y="0"/>
              <a:ext cx="2828135" cy="571500"/>
            </a:xfrm>
            <a:prstGeom prst="rect">
              <a:avLst/>
            </a:prstGeom>
          </p:spPr>
          <p:txBody>
            <a:bodyPr lIns="0" tIns="0" rIns="0" bIns="0" rtlCol="0" anchor="t">
              <a:spAutoFit/>
            </a:bodyPr>
            <a:lstStyle/>
            <a:p>
              <a:pPr marL="0" lvl="0" indent="0" algn="ctr">
                <a:lnSpc>
                  <a:spcPts val="3388"/>
                </a:lnSpc>
              </a:pPr>
              <a:r>
                <a:rPr lang="en-US" sz="2823" b="1">
                  <a:solidFill>
                    <a:srgbClr val="FFFBF6"/>
                  </a:solidFill>
                  <a:latin typeface="Aileron Regular Bold"/>
                  <a:ea typeface="Aileron Regular Bold"/>
                  <a:cs typeface="Aileron Regular Bold"/>
                  <a:sym typeface="Aileron Regular Bold"/>
                </a:rPr>
                <a:t>≥4.5</a:t>
              </a:r>
            </a:p>
          </p:txBody>
        </p:sp>
      </p:grpSp>
      <p:grpSp>
        <p:nvGrpSpPr>
          <p:cNvPr id="106" name="Group 106"/>
          <p:cNvGrpSpPr/>
          <p:nvPr/>
        </p:nvGrpSpPr>
        <p:grpSpPr>
          <a:xfrm>
            <a:off x="14921363" y="6912707"/>
            <a:ext cx="2882837" cy="553881"/>
            <a:chOff x="0" y="0"/>
            <a:chExt cx="3843783" cy="738507"/>
          </a:xfrm>
        </p:grpSpPr>
        <p:sp>
          <p:nvSpPr>
            <p:cNvPr id="107" name="TextBox 107"/>
            <p:cNvSpPr txBox="1"/>
            <p:nvPr/>
          </p:nvSpPr>
          <p:spPr>
            <a:xfrm>
              <a:off x="0" y="431800"/>
              <a:ext cx="3843783" cy="306707"/>
            </a:xfrm>
            <a:prstGeom prst="rect">
              <a:avLst/>
            </a:prstGeom>
          </p:spPr>
          <p:txBody>
            <a:bodyPr lIns="0" tIns="0" rIns="0" bIns="0" rtlCol="0" anchor="t">
              <a:spAutoFit/>
            </a:bodyPr>
            <a:lstStyle/>
            <a:p>
              <a:pPr algn="ctr">
                <a:lnSpc>
                  <a:spcPts val="1982"/>
                </a:lnSpc>
              </a:pPr>
              <a:r>
                <a:rPr lang="en-US" sz="1321">
                  <a:solidFill>
                    <a:srgbClr val="FFFFFF"/>
                  </a:solidFill>
                  <a:latin typeface="Aileron Regular"/>
                  <a:ea typeface="Aileron Regular"/>
                  <a:cs typeface="Aileron Regular"/>
                  <a:sym typeface="Aileron Regular"/>
                </a:rPr>
                <a:t>Customer Acquisition Cost</a:t>
              </a:r>
            </a:p>
          </p:txBody>
        </p:sp>
        <p:sp>
          <p:nvSpPr>
            <p:cNvPr id="108" name="TextBox 108"/>
            <p:cNvSpPr txBox="1"/>
            <p:nvPr/>
          </p:nvSpPr>
          <p:spPr>
            <a:xfrm>
              <a:off x="370368" y="-9525"/>
              <a:ext cx="2248282" cy="504825"/>
            </a:xfrm>
            <a:prstGeom prst="rect">
              <a:avLst/>
            </a:prstGeom>
          </p:spPr>
          <p:txBody>
            <a:bodyPr lIns="0" tIns="0" rIns="0" bIns="0" rtlCol="0" anchor="t">
              <a:spAutoFit/>
            </a:bodyPr>
            <a:lstStyle/>
            <a:p>
              <a:pPr marL="0" lvl="0" indent="0" algn="ctr">
                <a:lnSpc>
                  <a:spcPts val="2927"/>
                </a:lnSpc>
              </a:pPr>
              <a:r>
                <a:rPr lang="en-US" sz="2439" b="1">
                  <a:solidFill>
                    <a:srgbClr val="FFFFFF"/>
                  </a:solidFill>
                  <a:latin typeface="Aileron Regular Bold"/>
                  <a:ea typeface="Aileron Regular Bold"/>
                  <a:cs typeface="Aileron Regular Bold"/>
                  <a:sym typeface="Aileron Regular Bold"/>
                </a:rPr>
                <a:t>+$50</a:t>
              </a:r>
            </a:p>
          </p:txBody>
        </p:sp>
        <p:sp>
          <p:nvSpPr>
            <p:cNvPr id="109" name="TextBox 109"/>
            <p:cNvSpPr txBox="1"/>
            <p:nvPr/>
          </p:nvSpPr>
          <p:spPr>
            <a:xfrm>
              <a:off x="1774671" y="140633"/>
              <a:ext cx="1167423" cy="306707"/>
            </a:xfrm>
            <a:prstGeom prst="rect">
              <a:avLst/>
            </a:prstGeom>
          </p:spPr>
          <p:txBody>
            <a:bodyPr lIns="0" tIns="0" rIns="0" bIns="0" rtlCol="0" anchor="t">
              <a:spAutoFit/>
            </a:bodyPr>
            <a:lstStyle/>
            <a:p>
              <a:pPr algn="ctr">
                <a:lnSpc>
                  <a:spcPts val="1982"/>
                </a:lnSpc>
              </a:pPr>
              <a:r>
                <a:rPr lang="en-US" sz="1321">
                  <a:solidFill>
                    <a:srgbClr val="FFFFFF"/>
                  </a:solidFill>
                  <a:latin typeface="Aileron Regular"/>
                  <a:ea typeface="Aileron Regular"/>
                  <a:cs typeface="Aileron Regular"/>
                  <a:sym typeface="Aileron Regular"/>
                </a:rPr>
                <a:t>/ year</a:t>
              </a:r>
            </a:p>
          </p:txBody>
        </p:sp>
      </p:grpSp>
      <p:sp>
        <p:nvSpPr>
          <p:cNvPr id="110" name="TextBox 110"/>
          <p:cNvSpPr txBox="1"/>
          <p:nvPr/>
        </p:nvSpPr>
        <p:spPr>
          <a:xfrm>
            <a:off x="15260089" y="8626463"/>
            <a:ext cx="2127215" cy="239556"/>
          </a:xfrm>
          <a:prstGeom prst="rect">
            <a:avLst/>
          </a:prstGeom>
        </p:spPr>
        <p:txBody>
          <a:bodyPr lIns="0" tIns="0" rIns="0" bIns="0" rtlCol="0" anchor="t">
            <a:spAutoFit/>
          </a:bodyPr>
          <a:lstStyle/>
          <a:p>
            <a:pPr algn="ctr">
              <a:lnSpc>
                <a:spcPts val="1982"/>
              </a:lnSpc>
            </a:pPr>
            <a:r>
              <a:rPr lang="en-US" sz="1321">
                <a:solidFill>
                  <a:srgbClr val="FFFFFF"/>
                </a:solidFill>
                <a:latin typeface="Aileron Regular"/>
                <a:ea typeface="Aileron Regular"/>
                <a:cs typeface="Aileron Regular"/>
                <a:sym typeface="Aileron Regular"/>
              </a:rPr>
              <a:t>Revenue growth</a:t>
            </a:r>
          </a:p>
        </p:txBody>
      </p:sp>
      <p:sp>
        <p:nvSpPr>
          <p:cNvPr id="111" name="TextBox 111"/>
          <p:cNvSpPr txBox="1"/>
          <p:nvPr/>
        </p:nvSpPr>
        <p:spPr>
          <a:xfrm>
            <a:off x="15454968" y="8248822"/>
            <a:ext cx="1244238" cy="381000"/>
          </a:xfrm>
          <a:prstGeom prst="rect">
            <a:avLst/>
          </a:prstGeom>
        </p:spPr>
        <p:txBody>
          <a:bodyPr lIns="0" tIns="0" rIns="0" bIns="0" rtlCol="0" anchor="t">
            <a:spAutoFit/>
          </a:bodyPr>
          <a:lstStyle/>
          <a:p>
            <a:pPr marL="0" lvl="0" indent="0" algn="ctr">
              <a:lnSpc>
                <a:spcPts val="2927"/>
              </a:lnSpc>
            </a:pPr>
            <a:r>
              <a:rPr lang="en-US" sz="2439" b="1">
                <a:solidFill>
                  <a:srgbClr val="FFFFFF"/>
                </a:solidFill>
                <a:latin typeface="Aileron Regular Bold"/>
                <a:ea typeface="Aileron Regular Bold"/>
                <a:cs typeface="Aileron Regular Bold"/>
                <a:sym typeface="Aileron Regular Bold"/>
              </a:rPr>
              <a:t>+30%</a:t>
            </a:r>
          </a:p>
        </p:txBody>
      </p:sp>
      <p:sp>
        <p:nvSpPr>
          <p:cNvPr id="112" name="TextBox 112"/>
          <p:cNvSpPr txBox="1"/>
          <p:nvPr/>
        </p:nvSpPr>
        <p:spPr>
          <a:xfrm>
            <a:off x="16460140" y="8396459"/>
            <a:ext cx="646072" cy="239556"/>
          </a:xfrm>
          <a:prstGeom prst="rect">
            <a:avLst/>
          </a:prstGeom>
        </p:spPr>
        <p:txBody>
          <a:bodyPr lIns="0" tIns="0" rIns="0" bIns="0" rtlCol="0" anchor="t">
            <a:spAutoFit/>
          </a:bodyPr>
          <a:lstStyle/>
          <a:p>
            <a:pPr algn="ctr">
              <a:lnSpc>
                <a:spcPts val="1982"/>
              </a:lnSpc>
            </a:pPr>
            <a:r>
              <a:rPr lang="en-US" sz="1321">
                <a:solidFill>
                  <a:srgbClr val="FFFFFF"/>
                </a:solidFill>
                <a:latin typeface="Aileron Regular"/>
                <a:ea typeface="Aileron Regular"/>
                <a:cs typeface="Aileron Regular"/>
                <a:sym typeface="Aileron Regular"/>
              </a:rPr>
              <a:t>/ year</a:t>
            </a:r>
          </a:p>
        </p:txBody>
      </p:sp>
      <p:sp>
        <p:nvSpPr>
          <p:cNvPr id="113" name="TextBox 113"/>
          <p:cNvSpPr txBox="1"/>
          <p:nvPr/>
        </p:nvSpPr>
        <p:spPr>
          <a:xfrm>
            <a:off x="685752" y="2309500"/>
            <a:ext cx="1131293" cy="405721"/>
          </a:xfrm>
          <a:prstGeom prst="rect">
            <a:avLst/>
          </a:prstGeom>
        </p:spPr>
        <p:txBody>
          <a:bodyPr lIns="0" tIns="0" rIns="0" bIns="0" rtlCol="0" anchor="t">
            <a:spAutoFit/>
          </a:bodyPr>
          <a:lstStyle/>
          <a:p>
            <a:pPr marL="0" lvl="0" indent="0" algn="ctr">
              <a:lnSpc>
                <a:spcPts val="3362"/>
              </a:lnSpc>
              <a:spcBef>
                <a:spcPct val="0"/>
              </a:spcBef>
            </a:pPr>
            <a:r>
              <a:rPr lang="en-US" sz="2401" b="1">
                <a:solidFill>
                  <a:srgbClr val="FFFFFF"/>
                </a:solidFill>
                <a:latin typeface="Inter Bold"/>
                <a:ea typeface="Inter Bold"/>
                <a:cs typeface="Inter Bold"/>
                <a:sym typeface="Inter Bold"/>
              </a:rPr>
              <a:t>1</a:t>
            </a:r>
          </a:p>
        </p:txBody>
      </p:sp>
      <p:grpSp>
        <p:nvGrpSpPr>
          <p:cNvPr id="114" name="Group 114"/>
          <p:cNvGrpSpPr/>
          <p:nvPr/>
        </p:nvGrpSpPr>
        <p:grpSpPr>
          <a:xfrm>
            <a:off x="870540" y="1618688"/>
            <a:ext cx="2586139" cy="434934"/>
            <a:chOff x="0" y="0"/>
            <a:chExt cx="663071" cy="111515"/>
          </a:xfrm>
        </p:grpSpPr>
        <p:sp>
          <p:nvSpPr>
            <p:cNvPr id="115" name="Freeform 115"/>
            <p:cNvSpPr/>
            <p:nvPr/>
          </p:nvSpPr>
          <p:spPr>
            <a:xfrm>
              <a:off x="0" y="0"/>
              <a:ext cx="663071" cy="111515"/>
            </a:xfrm>
            <a:custGeom>
              <a:avLst/>
              <a:gdLst/>
              <a:ahLst/>
              <a:cxnLst/>
              <a:rect l="l" t="t" r="r" b="b"/>
              <a:pathLst>
                <a:path w="663071" h="111515">
                  <a:moveTo>
                    <a:pt x="55757" y="0"/>
                  </a:moveTo>
                  <a:lnTo>
                    <a:pt x="607314" y="0"/>
                  </a:lnTo>
                  <a:cubicBezTo>
                    <a:pt x="622101" y="0"/>
                    <a:pt x="636283" y="5874"/>
                    <a:pt x="646740" y="16331"/>
                  </a:cubicBezTo>
                  <a:cubicBezTo>
                    <a:pt x="657197" y="26787"/>
                    <a:pt x="663071" y="40970"/>
                    <a:pt x="663071" y="55757"/>
                  </a:cubicBezTo>
                  <a:lnTo>
                    <a:pt x="663071" y="55757"/>
                  </a:lnTo>
                  <a:cubicBezTo>
                    <a:pt x="663071" y="86551"/>
                    <a:pt x="638108" y="111515"/>
                    <a:pt x="607314" y="111515"/>
                  </a:cubicBezTo>
                  <a:lnTo>
                    <a:pt x="55757" y="111515"/>
                  </a:lnTo>
                  <a:cubicBezTo>
                    <a:pt x="40970" y="111515"/>
                    <a:pt x="26787" y="105640"/>
                    <a:pt x="16331" y="95184"/>
                  </a:cubicBezTo>
                  <a:cubicBezTo>
                    <a:pt x="5874" y="84727"/>
                    <a:pt x="0" y="70545"/>
                    <a:pt x="0" y="55757"/>
                  </a:cubicBezTo>
                  <a:lnTo>
                    <a:pt x="0" y="55757"/>
                  </a:lnTo>
                  <a:cubicBezTo>
                    <a:pt x="0" y="40970"/>
                    <a:pt x="5874" y="26787"/>
                    <a:pt x="16331" y="16331"/>
                  </a:cubicBezTo>
                  <a:cubicBezTo>
                    <a:pt x="26787" y="5874"/>
                    <a:pt x="40970" y="0"/>
                    <a:pt x="55757" y="0"/>
                  </a:cubicBezTo>
                  <a:close/>
                </a:path>
              </a:pathLst>
            </a:custGeom>
            <a:solidFill>
              <a:srgbClr val="4D4F2F"/>
            </a:solidFill>
            <a:ln w="19050" cap="rnd">
              <a:gradFill>
                <a:gsLst>
                  <a:gs pos="0">
                    <a:srgbClr val="313750">
                      <a:alpha val="100000"/>
                    </a:srgbClr>
                  </a:gs>
                  <a:gs pos="100000">
                    <a:srgbClr val="4C516D">
                      <a:alpha val="100000"/>
                    </a:srgbClr>
                  </a:gs>
                </a:gsLst>
                <a:lin ang="2700000"/>
              </a:gradFill>
              <a:prstDash val="solid"/>
              <a:round/>
            </a:ln>
          </p:spPr>
          <p:txBody>
            <a:bodyPr/>
            <a:lstStyle/>
            <a:p>
              <a:endParaRPr lang="en-US"/>
            </a:p>
          </p:txBody>
        </p:sp>
        <p:sp>
          <p:nvSpPr>
            <p:cNvPr id="116" name="TextBox 116"/>
            <p:cNvSpPr txBox="1"/>
            <p:nvPr/>
          </p:nvSpPr>
          <p:spPr>
            <a:xfrm>
              <a:off x="0" y="-57150"/>
              <a:ext cx="663071" cy="168665"/>
            </a:xfrm>
            <a:prstGeom prst="rect">
              <a:avLst/>
            </a:prstGeom>
          </p:spPr>
          <p:txBody>
            <a:bodyPr lIns="50800" tIns="50800" rIns="50800" bIns="50800" rtlCol="0" anchor="ctr"/>
            <a:lstStyle/>
            <a:p>
              <a:pPr algn="ctr">
                <a:lnSpc>
                  <a:spcPts val="2519"/>
                </a:lnSpc>
                <a:spcBef>
                  <a:spcPct val="0"/>
                </a:spcBef>
              </a:pPr>
              <a:endParaRPr/>
            </a:p>
          </p:txBody>
        </p:sp>
      </p:grpSp>
      <p:sp>
        <p:nvSpPr>
          <p:cNvPr id="117" name="TextBox 117"/>
          <p:cNvSpPr txBox="1"/>
          <p:nvPr/>
        </p:nvSpPr>
        <p:spPr>
          <a:xfrm>
            <a:off x="1144075" y="1689255"/>
            <a:ext cx="1910957" cy="277125"/>
          </a:xfrm>
          <a:prstGeom prst="rect">
            <a:avLst/>
          </a:prstGeom>
        </p:spPr>
        <p:txBody>
          <a:bodyPr lIns="0" tIns="0" rIns="0" bIns="0" rtlCol="0" anchor="t">
            <a:spAutoFit/>
          </a:bodyPr>
          <a:lstStyle/>
          <a:p>
            <a:pPr marL="0" lvl="0" indent="0" algn="ctr">
              <a:lnSpc>
                <a:spcPts val="2242"/>
              </a:lnSpc>
              <a:spcBef>
                <a:spcPct val="0"/>
              </a:spcBef>
            </a:pPr>
            <a:r>
              <a:rPr lang="en-US" sz="1601" b="1">
                <a:solidFill>
                  <a:srgbClr val="FFFFFF"/>
                </a:solidFill>
                <a:latin typeface="Inter Bold"/>
                <a:ea typeface="Inter Bold"/>
                <a:cs typeface="Inter Bold"/>
                <a:sym typeface="Inter Bold"/>
              </a:rPr>
              <a:t>Objective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81768" y="-1608480"/>
            <a:ext cx="18651536" cy="3724333"/>
            <a:chOff x="0" y="0"/>
            <a:chExt cx="4912339" cy="980894"/>
          </a:xfrm>
        </p:grpSpPr>
        <p:sp>
          <p:nvSpPr>
            <p:cNvPr id="3" name="Freeform 3"/>
            <p:cNvSpPr/>
            <p:nvPr/>
          </p:nvSpPr>
          <p:spPr>
            <a:xfrm>
              <a:off x="0" y="0"/>
              <a:ext cx="4912339" cy="980894"/>
            </a:xfrm>
            <a:custGeom>
              <a:avLst/>
              <a:gdLst/>
              <a:ahLst/>
              <a:cxnLst/>
              <a:rect l="l" t="t" r="r" b="b"/>
              <a:pathLst>
                <a:path w="4912339" h="980894">
                  <a:moveTo>
                    <a:pt x="0" y="0"/>
                  </a:moveTo>
                  <a:lnTo>
                    <a:pt x="4912339" y="0"/>
                  </a:lnTo>
                  <a:lnTo>
                    <a:pt x="4912339" y="980894"/>
                  </a:lnTo>
                  <a:lnTo>
                    <a:pt x="0" y="980894"/>
                  </a:lnTo>
                  <a:close/>
                </a:path>
              </a:pathLst>
            </a:custGeom>
            <a:solidFill>
              <a:srgbClr val="143932"/>
            </a:solidFill>
          </p:spPr>
          <p:txBody>
            <a:bodyPr/>
            <a:lstStyle/>
            <a:p>
              <a:endParaRPr lang="en-US"/>
            </a:p>
          </p:txBody>
        </p:sp>
        <p:sp>
          <p:nvSpPr>
            <p:cNvPr id="4" name="TextBox 4"/>
            <p:cNvSpPr txBox="1"/>
            <p:nvPr/>
          </p:nvSpPr>
          <p:spPr>
            <a:xfrm>
              <a:off x="0" y="-38100"/>
              <a:ext cx="4912339" cy="1018994"/>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3792097" y="4182998"/>
            <a:ext cx="10262647" cy="1077932"/>
            <a:chOff x="0" y="0"/>
            <a:chExt cx="4470239" cy="469529"/>
          </a:xfrm>
        </p:grpSpPr>
        <p:sp>
          <p:nvSpPr>
            <p:cNvPr id="6" name="Freeform 6"/>
            <p:cNvSpPr/>
            <p:nvPr/>
          </p:nvSpPr>
          <p:spPr>
            <a:xfrm>
              <a:off x="0" y="0"/>
              <a:ext cx="4470239" cy="469529"/>
            </a:xfrm>
            <a:custGeom>
              <a:avLst/>
              <a:gdLst/>
              <a:ahLst/>
              <a:cxnLst/>
              <a:rect l="l" t="t" r="r" b="b"/>
              <a:pathLst>
                <a:path w="4470239" h="469529">
                  <a:moveTo>
                    <a:pt x="22631" y="0"/>
                  </a:moveTo>
                  <a:lnTo>
                    <a:pt x="4447608" y="0"/>
                  </a:lnTo>
                  <a:cubicBezTo>
                    <a:pt x="4453610" y="0"/>
                    <a:pt x="4459367" y="2384"/>
                    <a:pt x="4463610" y="6629"/>
                  </a:cubicBezTo>
                  <a:cubicBezTo>
                    <a:pt x="4467855" y="10873"/>
                    <a:pt x="4470239" y="16629"/>
                    <a:pt x="4470239" y="22631"/>
                  </a:cubicBezTo>
                  <a:lnTo>
                    <a:pt x="4470239" y="446898"/>
                  </a:lnTo>
                  <a:cubicBezTo>
                    <a:pt x="4470239" y="452900"/>
                    <a:pt x="4467855" y="458657"/>
                    <a:pt x="4463610" y="462901"/>
                  </a:cubicBezTo>
                  <a:cubicBezTo>
                    <a:pt x="4459367" y="467145"/>
                    <a:pt x="4453610" y="469529"/>
                    <a:pt x="4447608" y="469529"/>
                  </a:cubicBezTo>
                  <a:lnTo>
                    <a:pt x="22631" y="469529"/>
                  </a:lnTo>
                  <a:cubicBezTo>
                    <a:pt x="16629" y="469529"/>
                    <a:pt x="10873" y="467145"/>
                    <a:pt x="6629" y="462901"/>
                  </a:cubicBezTo>
                  <a:cubicBezTo>
                    <a:pt x="2384" y="458657"/>
                    <a:pt x="0" y="452900"/>
                    <a:pt x="0" y="446898"/>
                  </a:cubicBezTo>
                  <a:lnTo>
                    <a:pt x="0" y="22631"/>
                  </a:lnTo>
                  <a:cubicBezTo>
                    <a:pt x="0" y="16629"/>
                    <a:pt x="2384" y="10873"/>
                    <a:pt x="6629" y="6629"/>
                  </a:cubicBezTo>
                  <a:cubicBezTo>
                    <a:pt x="10873" y="2384"/>
                    <a:pt x="16629" y="0"/>
                    <a:pt x="22631" y="0"/>
                  </a:cubicBezTo>
                  <a:close/>
                </a:path>
              </a:pathLst>
            </a:custGeom>
            <a:solidFill>
              <a:srgbClr val="143932"/>
            </a:solidFill>
          </p:spPr>
          <p:txBody>
            <a:bodyPr/>
            <a:lstStyle/>
            <a:p>
              <a:endParaRPr lang="en-US"/>
            </a:p>
          </p:txBody>
        </p:sp>
        <p:sp>
          <p:nvSpPr>
            <p:cNvPr id="7" name="TextBox 7"/>
            <p:cNvSpPr txBox="1"/>
            <p:nvPr/>
          </p:nvSpPr>
          <p:spPr>
            <a:xfrm>
              <a:off x="0" y="-57150"/>
              <a:ext cx="4470239"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792097" y="2751937"/>
            <a:ext cx="10262647" cy="1077932"/>
            <a:chOff x="0" y="0"/>
            <a:chExt cx="4470239" cy="469529"/>
          </a:xfrm>
        </p:grpSpPr>
        <p:sp>
          <p:nvSpPr>
            <p:cNvPr id="9" name="Freeform 9"/>
            <p:cNvSpPr/>
            <p:nvPr/>
          </p:nvSpPr>
          <p:spPr>
            <a:xfrm>
              <a:off x="0" y="0"/>
              <a:ext cx="4470239" cy="469529"/>
            </a:xfrm>
            <a:custGeom>
              <a:avLst/>
              <a:gdLst/>
              <a:ahLst/>
              <a:cxnLst/>
              <a:rect l="l" t="t" r="r" b="b"/>
              <a:pathLst>
                <a:path w="4470239" h="469529">
                  <a:moveTo>
                    <a:pt x="22631" y="0"/>
                  </a:moveTo>
                  <a:lnTo>
                    <a:pt x="4447608" y="0"/>
                  </a:lnTo>
                  <a:cubicBezTo>
                    <a:pt x="4453610" y="0"/>
                    <a:pt x="4459367" y="2384"/>
                    <a:pt x="4463610" y="6629"/>
                  </a:cubicBezTo>
                  <a:cubicBezTo>
                    <a:pt x="4467855" y="10873"/>
                    <a:pt x="4470239" y="16629"/>
                    <a:pt x="4470239" y="22631"/>
                  </a:cubicBezTo>
                  <a:lnTo>
                    <a:pt x="4470239" y="446898"/>
                  </a:lnTo>
                  <a:cubicBezTo>
                    <a:pt x="4470239" y="452900"/>
                    <a:pt x="4467855" y="458657"/>
                    <a:pt x="4463610" y="462901"/>
                  </a:cubicBezTo>
                  <a:cubicBezTo>
                    <a:pt x="4459367" y="467145"/>
                    <a:pt x="4453610" y="469529"/>
                    <a:pt x="4447608" y="469529"/>
                  </a:cubicBezTo>
                  <a:lnTo>
                    <a:pt x="22631" y="469529"/>
                  </a:lnTo>
                  <a:cubicBezTo>
                    <a:pt x="16629" y="469529"/>
                    <a:pt x="10873" y="467145"/>
                    <a:pt x="6629" y="462901"/>
                  </a:cubicBezTo>
                  <a:cubicBezTo>
                    <a:pt x="2384" y="458657"/>
                    <a:pt x="0" y="452900"/>
                    <a:pt x="0" y="446898"/>
                  </a:cubicBezTo>
                  <a:lnTo>
                    <a:pt x="0" y="22631"/>
                  </a:lnTo>
                  <a:cubicBezTo>
                    <a:pt x="0" y="16629"/>
                    <a:pt x="2384" y="10873"/>
                    <a:pt x="6629" y="6629"/>
                  </a:cubicBezTo>
                  <a:cubicBezTo>
                    <a:pt x="10873" y="2384"/>
                    <a:pt x="16629" y="0"/>
                    <a:pt x="22631" y="0"/>
                  </a:cubicBezTo>
                  <a:close/>
                </a:path>
              </a:pathLst>
            </a:custGeom>
            <a:solidFill>
              <a:srgbClr val="143932"/>
            </a:solidFill>
          </p:spPr>
          <p:txBody>
            <a:bodyPr/>
            <a:lstStyle/>
            <a:p>
              <a:endParaRPr lang="en-US"/>
            </a:p>
          </p:txBody>
        </p:sp>
        <p:sp>
          <p:nvSpPr>
            <p:cNvPr id="10" name="TextBox 10"/>
            <p:cNvSpPr txBox="1"/>
            <p:nvPr/>
          </p:nvSpPr>
          <p:spPr>
            <a:xfrm>
              <a:off x="0" y="-57150"/>
              <a:ext cx="4470239"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792097" y="7022046"/>
            <a:ext cx="10262647" cy="1059253"/>
            <a:chOff x="0" y="0"/>
            <a:chExt cx="4549068" cy="469529"/>
          </a:xfrm>
        </p:grpSpPr>
        <p:sp>
          <p:nvSpPr>
            <p:cNvPr id="12" name="Freeform 12"/>
            <p:cNvSpPr/>
            <p:nvPr/>
          </p:nvSpPr>
          <p:spPr>
            <a:xfrm>
              <a:off x="0" y="0"/>
              <a:ext cx="4549068" cy="469529"/>
            </a:xfrm>
            <a:custGeom>
              <a:avLst/>
              <a:gdLst/>
              <a:ahLst/>
              <a:cxnLst/>
              <a:rect l="l" t="t" r="r" b="b"/>
              <a:pathLst>
                <a:path w="4549068" h="469529">
                  <a:moveTo>
                    <a:pt x="22631" y="0"/>
                  </a:moveTo>
                  <a:lnTo>
                    <a:pt x="4526437" y="0"/>
                  </a:lnTo>
                  <a:cubicBezTo>
                    <a:pt x="4532439" y="0"/>
                    <a:pt x="4538195" y="2384"/>
                    <a:pt x="4542439" y="6629"/>
                  </a:cubicBezTo>
                  <a:cubicBezTo>
                    <a:pt x="4546684" y="10873"/>
                    <a:pt x="4549068" y="16629"/>
                    <a:pt x="4549068" y="22631"/>
                  </a:cubicBezTo>
                  <a:lnTo>
                    <a:pt x="4549068" y="446898"/>
                  </a:lnTo>
                  <a:cubicBezTo>
                    <a:pt x="4549068" y="452900"/>
                    <a:pt x="4546684" y="458657"/>
                    <a:pt x="4542439" y="462901"/>
                  </a:cubicBezTo>
                  <a:cubicBezTo>
                    <a:pt x="4538195" y="467145"/>
                    <a:pt x="4532439" y="469529"/>
                    <a:pt x="4526437" y="469529"/>
                  </a:cubicBezTo>
                  <a:lnTo>
                    <a:pt x="22631" y="469529"/>
                  </a:lnTo>
                  <a:cubicBezTo>
                    <a:pt x="16629" y="469529"/>
                    <a:pt x="10873" y="467145"/>
                    <a:pt x="6629" y="462901"/>
                  </a:cubicBezTo>
                  <a:cubicBezTo>
                    <a:pt x="2384" y="458657"/>
                    <a:pt x="0" y="452900"/>
                    <a:pt x="0" y="446898"/>
                  </a:cubicBezTo>
                  <a:lnTo>
                    <a:pt x="0" y="22631"/>
                  </a:lnTo>
                  <a:cubicBezTo>
                    <a:pt x="0" y="16629"/>
                    <a:pt x="2384" y="10873"/>
                    <a:pt x="6629" y="6629"/>
                  </a:cubicBezTo>
                  <a:cubicBezTo>
                    <a:pt x="10873" y="2384"/>
                    <a:pt x="16629" y="0"/>
                    <a:pt x="22631" y="0"/>
                  </a:cubicBezTo>
                  <a:close/>
                </a:path>
              </a:pathLst>
            </a:custGeom>
            <a:solidFill>
              <a:srgbClr val="143932"/>
            </a:solidFill>
          </p:spPr>
          <p:txBody>
            <a:bodyPr/>
            <a:lstStyle/>
            <a:p>
              <a:endParaRPr lang="en-US"/>
            </a:p>
          </p:txBody>
        </p:sp>
        <p:sp>
          <p:nvSpPr>
            <p:cNvPr id="13" name="TextBox 13"/>
            <p:cNvSpPr txBox="1"/>
            <p:nvPr/>
          </p:nvSpPr>
          <p:spPr>
            <a:xfrm>
              <a:off x="0" y="-57150"/>
              <a:ext cx="4549068"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3792097" y="5615783"/>
            <a:ext cx="10262647" cy="1059253"/>
            <a:chOff x="0" y="0"/>
            <a:chExt cx="4549068" cy="469529"/>
          </a:xfrm>
        </p:grpSpPr>
        <p:sp>
          <p:nvSpPr>
            <p:cNvPr id="15" name="Freeform 15"/>
            <p:cNvSpPr/>
            <p:nvPr/>
          </p:nvSpPr>
          <p:spPr>
            <a:xfrm>
              <a:off x="0" y="0"/>
              <a:ext cx="4549068" cy="469529"/>
            </a:xfrm>
            <a:custGeom>
              <a:avLst/>
              <a:gdLst/>
              <a:ahLst/>
              <a:cxnLst/>
              <a:rect l="l" t="t" r="r" b="b"/>
              <a:pathLst>
                <a:path w="4549068" h="469529">
                  <a:moveTo>
                    <a:pt x="22631" y="0"/>
                  </a:moveTo>
                  <a:lnTo>
                    <a:pt x="4526437" y="0"/>
                  </a:lnTo>
                  <a:cubicBezTo>
                    <a:pt x="4532439" y="0"/>
                    <a:pt x="4538195" y="2384"/>
                    <a:pt x="4542439" y="6629"/>
                  </a:cubicBezTo>
                  <a:cubicBezTo>
                    <a:pt x="4546684" y="10873"/>
                    <a:pt x="4549068" y="16629"/>
                    <a:pt x="4549068" y="22631"/>
                  </a:cubicBezTo>
                  <a:lnTo>
                    <a:pt x="4549068" y="446898"/>
                  </a:lnTo>
                  <a:cubicBezTo>
                    <a:pt x="4549068" y="452900"/>
                    <a:pt x="4546684" y="458657"/>
                    <a:pt x="4542439" y="462901"/>
                  </a:cubicBezTo>
                  <a:cubicBezTo>
                    <a:pt x="4538195" y="467145"/>
                    <a:pt x="4532439" y="469529"/>
                    <a:pt x="4526437" y="469529"/>
                  </a:cubicBezTo>
                  <a:lnTo>
                    <a:pt x="22631" y="469529"/>
                  </a:lnTo>
                  <a:cubicBezTo>
                    <a:pt x="16629" y="469529"/>
                    <a:pt x="10873" y="467145"/>
                    <a:pt x="6629" y="462901"/>
                  </a:cubicBezTo>
                  <a:cubicBezTo>
                    <a:pt x="2384" y="458657"/>
                    <a:pt x="0" y="452900"/>
                    <a:pt x="0" y="446898"/>
                  </a:cubicBezTo>
                  <a:lnTo>
                    <a:pt x="0" y="22631"/>
                  </a:lnTo>
                  <a:cubicBezTo>
                    <a:pt x="0" y="16629"/>
                    <a:pt x="2384" y="10873"/>
                    <a:pt x="6629" y="6629"/>
                  </a:cubicBezTo>
                  <a:cubicBezTo>
                    <a:pt x="10873" y="2384"/>
                    <a:pt x="16629" y="0"/>
                    <a:pt x="22631" y="0"/>
                  </a:cubicBezTo>
                  <a:close/>
                </a:path>
              </a:pathLst>
            </a:custGeom>
            <a:solidFill>
              <a:srgbClr val="143932"/>
            </a:solidFill>
          </p:spPr>
          <p:txBody>
            <a:bodyPr/>
            <a:lstStyle/>
            <a:p>
              <a:endParaRPr lang="en-US"/>
            </a:p>
          </p:txBody>
        </p:sp>
        <p:sp>
          <p:nvSpPr>
            <p:cNvPr id="16" name="TextBox 16"/>
            <p:cNvSpPr txBox="1"/>
            <p:nvPr/>
          </p:nvSpPr>
          <p:spPr>
            <a:xfrm>
              <a:off x="0" y="-57150"/>
              <a:ext cx="4549068"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3792097" y="8500399"/>
            <a:ext cx="10262647" cy="1059253"/>
            <a:chOff x="0" y="0"/>
            <a:chExt cx="4549068" cy="469529"/>
          </a:xfrm>
        </p:grpSpPr>
        <p:sp>
          <p:nvSpPr>
            <p:cNvPr id="18" name="Freeform 18"/>
            <p:cNvSpPr/>
            <p:nvPr/>
          </p:nvSpPr>
          <p:spPr>
            <a:xfrm>
              <a:off x="0" y="0"/>
              <a:ext cx="4549068" cy="469529"/>
            </a:xfrm>
            <a:custGeom>
              <a:avLst/>
              <a:gdLst/>
              <a:ahLst/>
              <a:cxnLst/>
              <a:rect l="l" t="t" r="r" b="b"/>
              <a:pathLst>
                <a:path w="4549068" h="469529">
                  <a:moveTo>
                    <a:pt x="22631" y="0"/>
                  </a:moveTo>
                  <a:lnTo>
                    <a:pt x="4526437" y="0"/>
                  </a:lnTo>
                  <a:cubicBezTo>
                    <a:pt x="4532439" y="0"/>
                    <a:pt x="4538195" y="2384"/>
                    <a:pt x="4542439" y="6629"/>
                  </a:cubicBezTo>
                  <a:cubicBezTo>
                    <a:pt x="4546684" y="10873"/>
                    <a:pt x="4549068" y="16629"/>
                    <a:pt x="4549068" y="22631"/>
                  </a:cubicBezTo>
                  <a:lnTo>
                    <a:pt x="4549068" y="446898"/>
                  </a:lnTo>
                  <a:cubicBezTo>
                    <a:pt x="4549068" y="452900"/>
                    <a:pt x="4546684" y="458657"/>
                    <a:pt x="4542439" y="462901"/>
                  </a:cubicBezTo>
                  <a:cubicBezTo>
                    <a:pt x="4538195" y="467145"/>
                    <a:pt x="4532439" y="469529"/>
                    <a:pt x="4526437" y="469529"/>
                  </a:cubicBezTo>
                  <a:lnTo>
                    <a:pt x="22631" y="469529"/>
                  </a:lnTo>
                  <a:cubicBezTo>
                    <a:pt x="16629" y="469529"/>
                    <a:pt x="10873" y="467145"/>
                    <a:pt x="6629" y="462901"/>
                  </a:cubicBezTo>
                  <a:cubicBezTo>
                    <a:pt x="2384" y="458657"/>
                    <a:pt x="0" y="452900"/>
                    <a:pt x="0" y="446898"/>
                  </a:cubicBezTo>
                  <a:lnTo>
                    <a:pt x="0" y="22631"/>
                  </a:lnTo>
                  <a:cubicBezTo>
                    <a:pt x="0" y="16629"/>
                    <a:pt x="2384" y="10873"/>
                    <a:pt x="6629" y="6629"/>
                  </a:cubicBezTo>
                  <a:cubicBezTo>
                    <a:pt x="10873" y="2384"/>
                    <a:pt x="16629" y="0"/>
                    <a:pt x="22631" y="0"/>
                  </a:cubicBezTo>
                  <a:close/>
                </a:path>
              </a:pathLst>
            </a:custGeom>
            <a:solidFill>
              <a:srgbClr val="143932"/>
            </a:solidFill>
          </p:spPr>
          <p:txBody>
            <a:bodyPr/>
            <a:lstStyle/>
            <a:p>
              <a:endParaRPr lang="en-US"/>
            </a:p>
          </p:txBody>
        </p:sp>
        <p:sp>
          <p:nvSpPr>
            <p:cNvPr id="19" name="TextBox 19"/>
            <p:cNvSpPr txBox="1"/>
            <p:nvPr/>
          </p:nvSpPr>
          <p:spPr>
            <a:xfrm>
              <a:off x="0" y="-57150"/>
              <a:ext cx="4549068" cy="526679"/>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4386941" y="2940600"/>
            <a:ext cx="835300" cy="704785"/>
          </a:xfrm>
          <a:custGeom>
            <a:avLst/>
            <a:gdLst/>
            <a:ahLst/>
            <a:cxnLst/>
            <a:rect l="l" t="t" r="r" b="b"/>
            <a:pathLst>
              <a:path w="835300" h="704785">
                <a:moveTo>
                  <a:pt x="0" y="0"/>
                </a:moveTo>
                <a:lnTo>
                  <a:pt x="835301" y="0"/>
                </a:lnTo>
                <a:lnTo>
                  <a:pt x="835301" y="704784"/>
                </a:lnTo>
                <a:lnTo>
                  <a:pt x="0" y="704784"/>
                </a:lnTo>
                <a:lnTo>
                  <a:pt x="0" y="0"/>
                </a:lnTo>
                <a:close/>
              </a:path>
            </a:pathLst>
          </a:custGeom>
          <a:blipFill>
            <a:blip r:embed="rId3"/>
            <a:stretch>
              <a:fillRect/>
            </a:stretch>
          </a:blipFill>
        </p:spPr>
        <p:txBody>
          <a:bodyPr/>
          <a:lstStyle/>
          <a:p>
            <a:endParaRPr lang="en-US"/>
          </a:p>
        </p:txBody>
      </p:sp>
      <p:sp>
        <p:nvSpPr>
          <p:cNvPr id="21" name="Freeform 21"/>
          <p:cNvSpPr/>
          <p:nvPr/>
        </p:nvSpPr>
        <p:spPr>
          <a:xfrm>
            <a:off x="4219655" y="4498226"/>
            <a:ext cx="1169873" cy="447476"/>
          </a:xfrm>
          <a:custGeom>
            <a:avLst/>
            <a:gdLst/>
            <a:ahLst/>
            <a:cxnLst/>
            <a:rect l="l" t="t" r="r" b="b"/>
            <a:pathLst>
              <a:path w="1169873" h="447476">
                <a:moveTo>
                  <a:pt x="0" y="0"/>
                </a:moveTo>
                <a:lnTo>
                  <a:pt x="1169873" y="0"/>
                </a:lnTo>
                <a:lnTo>
                  <a:pt x="1169873" y="447477"/>
                </a:lnTo>
                <a:lnTo>
                  <a:pt x="0" y="4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4386941" y="5720276"/>
            <a:ext cx="860230" cy="808616"/>
          </a:xfrm>
          <a:custGeom>
            <a:avLst/>
            <a:gdLst/>
            <a:ahLst/>
            <a:cxnLst/>
            <a:rect l="l" t="t" r="r" b="b"/>
            <a:pathLst>
              <a:path w="860230" h="808616">
                <a:moveTo>
                  <a:pt x="0" y="0"/>
                </a:moveTo>
                <a:lnTo>
                  <a:pt x="860230" y="0"/>
                </a:lnTo>
                <a:lnTo>
                  <a:pt x="860230" y="808616"/>
                </a:lnTo>
                <a:lnTo>
                  <a:pt x="0" y="808616"/>
                </a:lnTo>
                <a:lnTo>
                  <a:pt x="0" y="0"/>
                </a:lnTo>
                <a:close/>
              </a:path>
            </a:pathLst>
          </a:custGeom>
          <a:blipFill>
            <a:blip r:embed="rId6"/>
            <a:stretch>
              <a:fillRect/>
            </a:stretch>
          </a:blipFill>
        </p:spPr>
        <p:txBody>
          <a:bodyPr/>
          <a:lstStyle/>
          <a:p>
            <a:endParaRPr lang="en-US"/>
          </a:p>
        </p:txBody>
      </p:sp>
      <p:sp>
        <p:nvSpPr>
          <p:cNvPr id="23" name="Freeform 23"/>
          <p:cNvSpPr/>
          <p:nvPr/>
        </p:nvSpPr>
        <p:spPr>
          <a:xfrm>
            <a:off x="4375310" y="7182991"/>
            <a:ext cx="835300" cy="790403"/>
          </a:xfrm>
          <a:custGeom>
            <a:avLst/>
            <a:gdLst/>
            <a:ahLst/>
            <a:cxnLst/>
            <a:rect l="l" t="t" r="r" b="b"/>
            <a:pathLst>
              <a:path w="835300" h="790403">
                <a:moveTo>
                  <a:pt x="0" y="0"/>
                </a:moveTo>
                <a:lnTo>
                  <a:pt x="835301" y="0"/>
                </a:lnTo>
                <a:lnTo>
                  <a:pt x="835301" y="790403"/>
                </a:lnTo>
                <a:lnTo>
                  <a:pt x="0" y="7904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4375310" y="8538499"/>
            <a:ext cx="883492" cy="906146"/>
          </a:xfrm>
          <a:custGeom>
            <a:avLst/>
            <a:gdLst/>
            <a:ahLst/>
            <a:cxnLst/>
            <a:rect l="l" t="t" r="r" b="b"/>
            <a:pathLst>
              <a:path w="883492" h="906146">
                <a:moveTo>
                  <a:pt x="0" y="0"/>
                </a:moveTo>
                <a:lnTo>
                  <a:pt x="883492" y="0"/>
                </a:lnTo>
                <a:lnTo>
                  <a:pt x="883492" y="906146"/>
                </a:lnTo>
                <a:lnTo>
                  <a:pt x="0" y="9061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TextBox 25"/>
          <p:cNvSpPr txBox="1"/>
          <p:nvPr/>
        </p:nvSpPr>
        <p:spPr>
          <a:xfrm>
            <a:off x="1771091" y="488311"/>
            <a:ext cx="14745819" cy="966479"/>
          </a:xfrm>
          <a:prstGeom prst="rect">
            <a:avLst/>
          </a:prstGeom>
        </p:spPr>
        <p:txBody>
          <a:bodyPr lIns="0" tIns="0" rIns="0" bIns="0" rtlCol="0" anchor="t">
            <a:spAutoFit/>
          </a:bodyPr>
          <a:lstStyle/>
          <a:p>
            <a:pPr algn="ctr">
              <a:lnSpc>
                <a:spcPts val="7876"/>
              </a:lnSpc>
              <a:spcBef>
                <a:spcPct val="0"/>
              </a:spcBef>
            </a:pPr>
            <a:r>
              <a:rPr lang="en-US" sz="5625" b="1">
                <a:solidFill>
                  <a:srgbClr val="FFFFFF"/>
                </a:solidFill>
                <a:latin typeface="Aileron Heavy Bold"/>
                <a:ea typeface="Aileron Heavy Bold"/>
                <a:cs typeface="Aileron Heavy Bold"/>
                <a:sym typeface="Aileron Heavy Bold"/>
              </a:rPr>
              <a:t>FINAL RECOMMENDATIONS TO CLIENT</a:t>
            </a:r>
          </a:p>
        </p:txBody>
      </p:sp>
      <p:sp>
        <p:nvSpPr>
          <p:cNvPr id="26" name="TextBox 26"/>
          <p:cNvSpPr txBox="1"/>
          <p:nvPr/>
        </p:nvSpPr>
        <p:spPr>
          <a:xfrm>
            <a:off x="5836802" y="2973444"/>
            <a:ext cx="7894122" cy="497283"/>
          </a:xfrm>
          <a:prstGeom prst="rect">
            <a:avLst/>
          </a:prstGeom>
        </p:spPr>
        <p:txBody>
          <a:bodyPr lIns="0" tIns="0" rIns="0" bIns="0" rtlCol="0" anchor="t">
            <a:spAutoFit/>
          </a:bodyPr>
          <a:lstStyle/>
          <a:p>
            <a:pPr algn="l">
              <a:lnSpc>
                <a:spcPts val="3984"/>
              </a:lnSpc>
              <a:spcBef>
                <a:spcPct val="0"/>
              </a:spcBef>
            </a:pPr>
            <a:r>
              <a:rPr lang="en-US" sz="2656" b="1">
                <a:solidFill>
                  <a:srgbClr val="FFFFFF"/>
                </a:solidFill>
                <a:latin typeface="Poppins Bold"/>
                <a:ea typeface="Poppins Bold"/>
                <a:cs typeface="Poppins Bold"/>
                <a:sym typeface="Poppins Bold"/>
              </a:rPr>
              <a:t>Implement a Comprehensive Brand Refresh</a:t>
            </a:r>
          </a:p>
        </p:txBody>
      </p:sp>
      <p:sp>
        <p:nvSpPr>
          <p:cNvPr id="27" name="TextBox 27"/>
          <p:cNvSpPr txBox="1"/>
          <p:nvPr/>
        </p:nvSpPr>
        <p:spPr>
          <a:xfrm>
            <a:off x="5836802" y="4518883"/>
            <a:ext cx="7338545" cy="396637"/>
          </a:xfrm>
          <a:prstGeom prst="rect">
            <a:avLst/>
          </a:prstGeom>
        </p:spPr>
        <p:txBody>
          <a:bodyPr lIns="0" tIns="0" rIns="0" bIns="0" rtlCol="0" anchor="t">
            <a:spAutoFit/>
          </a:bodyPr>
          <a:lstStyle/>
          <a:p>
            <a:pPr algn="l">
              <a:lnSpc>
                <a:spcPts val="3088"/>
              </a:lnSpc>
              <a:spcBef>
                <a:spcPct val="0"/>
              </a:spcBef>
            </a:pPr>
            <a:r>
              <a:rPr lang="en-US" sz="2573" b="1">
                <a:solidFill>
                  <a:srgbClr val="FFFFFF"/>
                </a:solidFill>
                <a:latin typeface="Poppins Bold"/>
                <a:ea typeface="Poppins Bold"/>
                <a:cs typeface="Poppins Bold"/>
                <a:sym typeface="Poppins Bold"/>
              </a:rPr>
              <a:t>Strengthen SEO and Local Search Visibility</a:t>
            </a:r>
          </a:p>
        </p:txBody>
      </p:sp>
      <p:sp>
        <p:nvSpPr>
          <p:cNvPr id="28" name="TextBox 28"/>
          <p:cNvSpPr txBox="1"/>
          <p:nvPr/>
        </p:nvSpPr>
        <p:spPr>
          <a:xfrm>
            <a:off x="5801370" y="5831801"/>
            <a:ext cx="6475651" cy="490317"/>
          </a:xfrm>
          <a:prstGeom prst="rect">
            <a:avLst/>
          </a:prstGeom>
        </p:spPr>
        <p:txBody>
          <a:bodyPr lIns="0" tIns="0" rIns="0" bIns="0" rtlCol="0" anchor="t">
            <a:spAutoFit/>
          </a:bodyPr>
          <a:lstStyle/>
          <a:p>
            <a:pPr algn="l">
              <a:lnSpc>
                <a:spcPts val="3915"/>
              </a:lnSpc>
              <a:spcBef>
                <a:spcPct val="0"/>
              </a:spcBef>
            </a:pPr>
            <a:r>
              <a:rPr lang="en-US" sz="2610" b="1">
                <a:solidFill>
                  <a:srgbClr val="FFFFFF"/>
                </a:solidFill>
                <a:latin typeface="Poppins Bold"/>
                <a:ea typeface="Poppins Bold"/>
                <a:cs typeface="Poppins Bold"/>
                <a:sym typeface="Poppins Bold"/>
              </a:rPr>
              <a:t>Launch Email Marketing Campaigns</a:t>
            </a:r>
          </a:p>
        </p:txBody>
      </p:sp>
      <p:sp>
        <p:nvSpPr>
          <p:cNvPr id="29" name="TextBox 29"/>
          <p:cNvSpPr txBox="1"/>
          <p:nvPr/>
        </p:nvSpPr>
        <p:spPr>
          <a:xfrm>
            <a:off x="5801370" y="7332896"/>
            <a:ext cx="6787039" cy="408979"/>
          </a:xfrm>
          <a:prstGeom prst="rect">
            <a:avLst/>
          </a:prstGeom>
        </p:spPr>
        <p:txBody>
          <a:bodyPr lIns="0" tIns="0" rIns="0" bIns="0" rtlCol="0" anchor="t">
            <a:spAutoFit/>
          </a:bodyPr>
          <a:lstStyle/>
          <a:p>
            <a:pPr algn="l">
              <a:lnSpc>
                <a:spcPts val="3035"/>
              </a:lnSpc>
              <a:spcBef>
                <a:spcPct val="0"/>
              </a:spcBef>
            </a:pPr>
            <a:r>
              <a:rPr lang="en-US" sz="2529" b="1">
                <a:solidFill>
                  <a:srgbClr val="FFFFFF"/>
                </a:solidFill>
                <a:latin typeface="Poppins Bold"/>
                <a:ea typeface="Poppins Bold"/>
                <a:cs typeface="Poppins Bold"/>
                <a:sym typeface="Poppins Bold"/>
              </a:rPr>
              <a:t>Execute a Viral Social Media Campaign</a:t>
            </a:r>
          </a:p>
        </p:txBody>
      </p:sp>
      <p:sp>
        <p:nvSpPr>
          <p:cNvPr id="30" name="TextBox 30"/>
          <p:cNvSpPr txBox="1"/>
          <p:nvPr/>
        </p:nvSpPr>
        <p:spPr>
          <a:xfrm>
            <a:off x="5801370" y="8811249"/>
            <a:ext cx="6475651" cy="408979"/>
          </a:xfrm>
          <a:prstGeom prst="rect">
            <a:avLst/>
          </a:prstGeom>
        </p:spPr>
        <p:txBody>
          <a:bodyPr lIns="0" tIns="0" rIns="0" bIns="0" rtlCol="0" anchor="t">
            <a:spAutoFit/>
          </a:bodyPr>
          <a:lstStyle/>
          <a:p>
            <a:pPr algn="l">
              <a:lnSpc>
                <a:spcPts val="3035"/>
              </a:lnSpc>
              <a:spcBef>
                <a:spcPct val="0"/>
              </a:spcBef>
            </a:pPr>
            <a:r>
              <a:rPr lang="en-US" sz="2529" b="1">
                <a:solidFill>
                  <a:srgbClr val="FFFFFF"/>
                </a:solidFill>
                <a:latin typeface="Poppins Bold"/>
                <a:ea typeface="Poppins Bold"/>
                <a:cs typeface="Poppins Bold"/>
                <a:sym typeface="Poppins Bold"/>
              </a:rPr>
              <a:t>Launch Referral and Review Program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81768" y="2502355"/>
            <a:ext cx="18651536" cy="3724333"/>
            <a:chOff x="0" y="0"/>
            <a:chExt cx="4912339" cy="980894"/>
          </a:xfrm>
        </p:grpSpPr>
        <p:sp>
          <p:nvSpPr>
            <p:cNvPr id="3" name="Freeform 3"/>
            <p:cNvSpPr/>
            <p:nvPr/>
          </p:nvSpPr>
          <p:spPr>
            <a:xfrm>
              <a:off x="0" y="0"/>
              <a:ext cx="4912339" cy="980894"/>
            </a:xfrm>
            <a:custGeom>
              <a:avLst/>
              <a:gdLst/>
              <a:ahLst/>
              <a:cxnLst/>
              <a:rect l="l" t="t" r="r" b="b"/>
              <a:pathLst>
                <a:path w="4912339" h="980894">
                  <a:moveTo>
                    <a:pt x="0" y="0"/>
                  </a:moveTo>
                  <a:lnTo>
                    <a:pt x="4912339" y="0"/>
                  </a:lnTo>
                  <a:lnTo>
                    <a:pt x="4912339" y="980894"/>
                  </a:lnTo>
                  <a:lnTo>
                    <a:pt x="0" y="980894"/>
                  </a:lnTo>
                  <a:close/>
                </a:path>
              </a:pathLst>
            </a:custGeom>
            <a:solidFill>
              <a:srgbClr val="143932"/>
            </a:solidFill>
          </p:spPr>
          <p:txBody>
            <a:bodyPr/>
            <a:lstStyle/>
            <a:p>
              <a:endParaRPr lang="en-US"/>
            </a:p>
          </p:txBody>
        </p:sp>
        <p:sp>
          <p:nvSpPr>
            <p:cNvPr id="4" name="TextBox 4"/>
            <p:cNvSpPr txBox="1"/>
            <p:nvPr/>
          </p:nvSpPr>
          <p:spPr>
            <a:xfrm>
              <a:off x="0" y="-38100"/>
              <a:ext cx="4912339" cy="1018994"/>
            </a:xfrm>
            <a:prstGeom prst="rect">
              <a:avLst/>
            </a:prstGeom>
          </p:spPr>
          <p:txBody>
            <a:bodyPr lIns="50800" tIns="50800" rIns="50800" bIns="50800" rtlCol="0" anchor="ctr"/>
            <a:lstStyle/>
            <a:p>
              <a:pPr algn="ctr">
                <a:lnSpc>
                  <a:spcPts val="2240"/>
                </a:lnSpc>
              </a:pPr>
              <a:endParaRPr/>
            </a:p>
          </p:txBody>
        </p:sp>
      </p:grpSp>
      <p:sp>
        <p:nvSpPr>
          <p:cNvPr id="5" name="TextBox 5"/>
          <p:cNvSpPr txBox="1"/>
          <p:nvPr/>
        </p:nvSpPr>
        <p:spPr>
          <a:xfrm>
            <a:off x="1632077" y="3462864"/>
            <a:ext cx="14745819" cy="1353802"/>
          </a:xfrm>
          <a:prstGeom prst="rect">
            <a:avLst/>
          </a:prstGeom>
        </p:spPr>
        <p:txBody>
          <a:bodyPr lIns="0" tIns="0" rIns="0" bIns="0" rtlCol="0" anchor="t">
            <a:spAutoFit/>
          </a:bodyPr>
          <a:lstStyle/>
          <a:p>
            <a:pPr algn="ctr">
              <a:lnSpc>
                <a:spcPts val="10956"/>
              </a:lnSpc>
              <a:spcBef>
                <a:spcPct val="0"/>
              </a:spcBef>
            </a:pPr>
            <a:r>
              <a:rPr lang="en-US" sz="7825" b="1">
                <a:solidFill>
                  <a:srgbClr val="FFFFFF"/>
                </a:solidFill>
                <a:latin typeface="Aileron Heavy Bold"/>
                <a:ea typeface="Aileron Heavy Bold"/>
                <a:cs typeface="Aileron Heavy Bold"/>
                <a:sym typeface="Aileron Heavy Bold"/>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a:off x="6865769" y="616812"/>
            <a:ext cx="4556462" cy="1173495"/>
            <a:chOff x="0" y="0"/>
            <a:chExt cx="1200056" cy="309069"/>
          </a:xfrm>
        </p:grpSpPr>
        <p:sp>
          <p:nvSpPr>
            <p:cNvPr id="3" name="Freeform 3"/>
            <p:cNvSpPr/>
            <p:nvPr/>
          </p:nvSpPr>
          <p:spPr>
            <a:xfrm>
              <a:off x="0" y="0"/>
              <a:ext cx="1200056" cy="309069"/>
            </a:xfrm>
            <a:custGeom>
              <a:avLst/>
              <a:gdLst/>
              <a:ahLst/>
              <a:cxnLst/>
              <a:rect l="l" t="t" r="r" b="b"/>
              <a:pathLst>
                <a:path w="1200056" h="309069">
                  <a:moveTo>
                    <a:pt x="88354" y="0"/>
                  </a:moveTo>
                  <a:lnTo>
                    <a:pt x="1111702" y="0"/>
                  </a:lnTo>
                  <a:cubicBezTo>
                    <a:pt x="1135135" y="0"/>
                    <a:pt x="1157608" y="9309"/>
                    <a:pt x="1174178" y="25878"/>
                  </a:cubicBezTo>
                  <a:cubicBezTo>
                    <a:pt x="1190747" y="42448"/>
                    <a:pt x="1200056" y="64921"/>
                    <a:pt x="1200056" y="88354"/>
                  </a:cubicBezTo>
                  <a:lnTo>
                    <a:pt x="1200056" y="220715"/>
                  </a:lnTo>
                  <a:cubicBezTo>
                    <a:pt x="1200056" y="244148"/>
                    <a:pt x="1190747" y="266621"/>
                    <a:pt x="1174178" y="283190"/>
                  </a:cubicBezTo>
                  <a:cubicBezTo>
                    <a:pt x="1157608" y="299760"/>
                    <a:pt x="1135135" y="309069"/>
                    <a:pt x="1111702" y="309069"/>
                  </a:cubicBezTo>
                  <a:lnTo>
                    <a:pt x="88354" y="309069"/>
                  </a:lnTo>
                  <a:cubicBezTo>
                    <a:pt x="64921" y="309069"/>
                    <a:pt x="42448" y="299760"/>
                    <a:pt x="25878" y="283190"/>
                  </a:cubicBezTo>
                  <a:cubicBezTo>
                    <a:pt x="9309" y="266621"/>
                    <a:pt x="0" y="244148"/>
                    <a:pt x="0" y="220715"/>
                  </a:cubicBezTo>
                  <a:lnTo>
                    <a:pt x="0" y="88354"/>
                  </a:lnTo>
                  <a:cubicBezTo>
                    <a:pt x="0" y="64921"/>
                    <a:pt x="9309" y="42448"/>
                    <a:pt x="25878" y="25878"/>
                  </a:cubicBezTo>
                  <a:cubicBezTo>
                    <a:pt x="42448" y="9309"/>
                    <a:pt x="64921" y="0"/>
                    <a:pt x="88354" y="0"/>
                  </a:cubicBezTo>
                  <a:close/>
                </a:path>
              </a:pathLst>
            </a:custGeom>
            <a:solidFill>
              <a:srgbClr val="000000">
                <a:alpha val="0"/>
              </a:srgbClr>
            </a:solidFill>
            <a:ln w="9525" cap="rnd">
              <a:solidFill>
                <a:srgbClr val="393636"/>
              </a:solidFill>
              <a:prstDash val="solid"/>
              <a:round/>
            </a:ln>
          </p:spPr>
          <p:txBody>
            <a:bodyPr/>
            <a:lstStyle/>
            <a:p>
              <a:endParaRPr lang="en-US"/>
            </a:p>
          </p:txBody>
        </p:sp>
        <p:sp>
          <p:nvSpPr>
            <p:cNvPr id="4" name="TextBox 4"/>
            <p:cNvSpPr txBox="1"/>
            <p:nvPr/>
          </p:nvSpPr>
          <p:spPr>
            <a:xfrm>
              <a:off x="0" y="-47625"/>
              <a:ext cx="1200056" cy="356694"/>
            </a:xfrm>
            <a:prstGeom prst="rect">
              <a:avLst/>
            </a:prstGeom>
          </p:spPr>
          <p:txBody>
            <a:bodyPr lIns="50800" tIns="50800" rIns="50800" bIns="50800" rtlCol="0" anchor="ctr"/>
            <a:lstStyle/>
            <a:p>
              <a:pPr algn="ctr">
                <a:lnSpc>
                  <a:spcPts val="3499"/>
                </a:lnSpc>
              </a:pPr>
              <a:r>
                <a:rPr lang="en-US" sz="2499" b="1">
                  <a:solidFill>
                    <a:srgbClr val="393636"/>
                  </a:solidFill>
                  <a:latin typeface="Aileron Bold"/>
                  <a:ea typeface="Aileron Bold"/>
                  <a:cs typeface="Aileron Bold"/>
                  <a:sym typeface="Aileron Bold"/>
                </a:rPr>
                <a:t>REFERENCE</a:t>
              </a:r>
            </a:p>
          </p:txBody>
        </p:sp>
      </p:grpSp>
      <p:sp>
        <p:nvSpPr>
          <p:cNvPr id="5" name="TextBox 5"/>
          <p:cNvSpPr txBox="1"/>
          <p:nvPr/>
        </p:nvSpPr>
        <p:spPr>
          <a:xfrm>
            <a:off x="460463" y="2464021"/>
            <a:ext cx="17367073" cy="1934845"/>
          </a:xfrm>
          <a:prstGeom prst="rect">
            <a:avLst/>
          </a:prstGeom>
        </p:spPr>
        <p:txBody>
          <a:bodyPr lIns="0" tIns="0" rIns="0" bIns="0" rtlCol="0" anchor="t">
            <a:spAutoFit/>
          </a:bodyPr>
          <a:lstStyle/>
          <a:p>
            <a:pPr marL="474979" lvl="1" indent="-237490" algn="l">
              <a:lnSpc>
                <a:spcPts val="3079"/>
              </a:lnSpc>
              <a:buAutoNum type="arabicPeriod"/>
            </a:pPr>
            <a:r>
              <a:rPr lang="en-US" sz="2199">
                <a:solidFill>
                  <a:srgbClr val="393636"/>
                </a:solidFill>
                <a:latin typeface="Aileron"/>
                <a:ea typeface="Aileron"/>
                <a:cs typeface="Aileron"/>
                <a:sym typeface="Aileron"/>
              </a:rPr>
              <a:t>Mailchimp. (2024). Email marketing benchmarks and statistics by industry. </a:t>
            </a:r>
            <a:r>
              <a:rPr lang="en-US" sz="2199" u="sng">
                <a:solidFill>
                  <a:srgbClr val="393636"/>
                </a:solidFill>
                <a:latin typeface="Aileron"/>
                <a:ea typeface="Aileron"/>
                <a:cs typeface="Aileron"/>
                <a:sym typeface="Aileron"/>
                <a:hlinkClick r:id="rId2" tooltip="https://mailchimp.com/resources/email-marketing-benchmarks/"/>
              </a:rPr>
              <a:t>https://mailchimp.com/resources/email-marketing-benchmarks/</a:t>
            </a:r>
          </a:p>
          <a:p>
            <a:pPr marL="474979" lvl="1" indent="-237490" algn="l">
              <a:lnSpc>
                <a:spcPts val="3079"/>
              </a:lnSpc>
              <a:buAutoNum type="arabicPeriod"/>
            </a:pPr>
            <a:r>
              <a:rPr lang="en-US" sz="2199">
                <a:solidFill>
                  <a:srgbClr val="393636"/>
                </a:solidFill>
                <a:latin typeface="Aileron"/>
                <a:ea typeface="Aileron"/>
                <a:cs typeface="Aileron"/>
                <a:sym typeface="Aileron"/>
              </a:rPr>
              <a:t>WordPress. (n.d.). Site Kit by Google – Analytics, Search Console, AdSense, Speed. WordPress.org. </a:t>
            </a:r>
            <a:r>
              <a:rPr lang="en-US" sz="2199" u="sng">
                <a:solidFill>
                  <a:srgbClr val="393636"/>
                </a:solidFill>
                <a:latin typeface="Aileron"/>
                <a:ea typeface="Aileron"/>
                <a:cs typeface="Aileron"/>
                <a:sym typeface="Aileron"/>
                <a:hlinkClick r:id="rId3" tooltip="https://wordpress.org/plugins/google-site-kit/"/>
              </a:rPr>
              <a:t>https://wordpress.org/plugins/google-site-kit/</a:t>
            </a:r>
          </a:p>
          <a:p>
            <a:pPr algn="just">
              <a:lnSpc>
                <a:spcPts val="3079"/>
              </a:lnSpc>
            </a:pPr>
            <a:endParaRPr lang="en-US" sz="2199" u="sng">
              <a:solidFill>
                <a:srgbClr val="393636"/>
              </a:solidFill>
              <a:latin typeface="Aileron"/>
              <a:ea typeface="Aileron"/>
              <a:cs typeface="Aileron"/>
              <a:sym typeface="Aileron"/>
              <a:hlinkClick r:id="rId3" tooltip="https://wordpress.org/plugins/google-site-ki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333" b="-83333"/>
            </a:stretch>
          </a:blipFill>
        </p:spPr>
        <p:txBody>
          <a:bodyPr/>
          <a:lstStyle/>
          <a:p>
            <a:endParaRPr lang="en-US"/>
          </a:p>
        </p:txBody>
      </p:sp>
      <p:grpSp>
        <p:nvGrpSpPr>
          <p:cNvPr id="3" name="Group 3"/>
          <p:cNvGrpSpPr/>
          <p:nvPr/>
        </p:nvGrpSpPr>
        <p:grpSpPr>
          <a:xfrm>
            <a:off x="0" y="47120"/>
            <a:ext cx="18288000" cy="1963160"/>
            <a:chOff x="0" y="0"/>
            <a:chExt cx="4816593" cy="517046"/>
          </a:xfrm>
        </p:grpSpPr>
        <p:sp>
          <p:nvSpPr>
            <p:cNvPr id="4" name="Freeform 4"/>
            <p:cNvSpPr/>
            <p:nvPr/>
          </p:nvSpPr>
          <p:spPr>
            <a:xfrm>
              <a:off x="0" y="0"/>
              <a:ext cx="4816592" cy="517046"/>
            </a:xfrm>
            <a:custGeom>
              <a:avLst/>
              <a:gdLst/>
              <a:ahLst/>
              <a:cxnLst/>
              <a:rect l="l" t="t" r="r" b="b"/>
              <a:pathLst>
                <a:path w="4816592" h="517046">
                  <a:moveTo>
                    <a:pt x="0" y="0"/>
                  </a:moveTo>
                  <a:lnTo>
                    <a:pt x="4816592" y="0"/>
                  </a:lnTo>
                  <a:lnTo>
                    <a:pt x="4816592" y="517046"/>
                  </a:lnTo>
                  <a:lnTo>
                    <a:pt x="0" y="517046"/>
                  </a:lnTo>
                  <a:close/>
                </a:path>
              </a:pathLst>
            </a:custGeom>
            <a:solidFill>
              <a:srgbClr val="143932"/>
            </a:solidFill>
          </p:spPr>
          <p:txBody>
            <a:bodyPr/>
            <a:lstStyle/>
            <a:p>
              <a:endParaRPr lang="en-US"/>
            </a:p>
          </p:txBody>
        </p:sp>
        <p:sp>
          <p:nvSpPr>
            <p:cNvPr id="5" name="TextBox 5"/>
            <p:cNvSpPr txBox="1"/>
            <p:nvPr/>
          </p:nvSpPr>
          <p:spPr>
            <a:xfrm>
              <a:off x="0" y="-38100"/>
              <a:ext cx="4816593" cy="555146"/>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1935549" y="3393615"/>
            <a:ext cx="1596210" cy="1400674"/>
          </a:xfrm>
          <a:custGeom>
            <a:avLst/>
            <a:gdLst/>
            <a:ahLst/>
            <a:cxnLst/>
            <a:rect l="l" t="t" r="r" b="b"/>
            <a:pathLst>
              <a:path w="1596210" h="1400674">
                <a:moveTo>
                  <a:pt x="0" y="0"/>
                </a:moveTo>
                <a:lnTo>
                  <a:pt x="1596211" y="0"/>
                </a:lnTo>
                <a:lnTo>
                  <a:pt x="1596211" y="1400674"/>
                </a:lnTo>
                <a:lnTo>
                  <a:pt x="0" y="1400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459545" y="3646841"/>
            <a:ext cx="1294987" cy="1231857"/>
          </a:xfrm>
          <a:custGeom>
            <a:avLst/>
            <a:gdLst/>
            <a:ahLst/>
            <a:cxnLst/>
            <a:rect l="l" t="t" r="r" b="b"/>
            <a:pathLst>
              <a:path w="1294987" h="1231857">
                <a:moveTo>
                  <a:pt x="0" y="0"/>
                </a:moveTo>
                <a:lnTo>
                  <a:pt x="1294987" y="0"/>
                </a:lnTo>
                <a:lnTo>
                  <a:pt x="1294987" y="1231857"/>
                </a:lnTo>
                <a:lnTo>
                  <a:pt x="0" y="1231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678957" y="3646841"/>
            <a:ext cx="1356903" cy="1400674"/>
          </a:xfrm>
          <a:custGeom>
            <a:avLst/>
            <a:gdLst/>
            <a:ahLst/>
            <a:cxnLst/>
            <a:rect l="l" t="t" r="r" b="b"/>
            <a:pathLst>
              <a:path w="1356903" h="1400674">
                <a:moveTo>
                  <a:pt x="0" y="0"/>
                </a:moveTo>
                <a:lnTo>
                  <a:pt x="1356903" y="0"/>
                </a:lnTo>
                <a:lnTo>
                  <a:pt x="1356903" y="1400675"/>
                </a:lnTo>
                <a:lnTo>
                  <a:pt x="0" y="1400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028700" y="442841"/>
            <a:ext cx="9040622" cy="1009793"/>
          </a:xfrm>
          <a:prstGeom prst="rect">
            <a:avLst/>
          </a:prstGeom>
        </p:spPr>
        <p:txBody>
          <a:bodyPr lIns="0" tIns="0" rIns="0" bIns="0" rtlCol="0" anchor="t">
            <a:spAutoFit/>
          </a:bodyPr>
          <a:lstStyle/>
          <a:p>
            <a:pPr algn="l">
              <a:lnSpc>
                <a:spcPts val="7867"/>
              </a:lnSpc>
              <a:spcBef>
                <a:spcPct val="0"/>
              </a:spcBef>
            </a:pPr>
            <a:r>
              <a:rPr lang="en-US" sz="5619" b="1">
                <a:solidFill>
                  <a:srgbClr val="FFFFFF"/>
                </a:solidFill>
                <a:latin typeface="Poppins Bold"/>
                <a:ea typeface="Poppins Bold"/>
                <a:cs typeface="Poppins Bold"/>
                <a:sym typeface="Poppins Bold"/>
              </a:rPr>
              <a:t>Industry Environment</a:t>
            </a:r>
          </a:p>
        </p:txBody>
      </p:sp>
      <p:sp>
        <p:nvSpPr>
          <p:cNvPr id="10" name="TextBox 10"/>
          <p:cNvSpPr txBox="1"/>
          <p:nvPr/>
        </p:nvSpPr>
        <p:spPr>
          <a:xfrm>
            <a:off x="1382902" y="5182182"/>
            <a:ext cx="3477653"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MARKET TRENDS</a:t>
            </a:r>
          </a:p>
        </p:txBody>
      </p:sp>
      <p:sp>
        <p:nvSpPr>
          <p:cNvPr id="11" name="TextBox 11"/>
          <p:cNvSpPr txBox="1"/>
          <p:nvPr/>
        </p:nvSpPr>
        <p:spPr>
          <a:xfrm>
            <a:off x="537908" y="5723718"/>
            <a:ext cx="5729665" cy="2604131"/>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Rising demand for multilingual, immigrant-friendly services</a:t>
            </a:r>
          </a:p>
          <a:p>
            <a:pPr marL="453427" lvl="1" indent="-226714" algn="l">
              <a:lnSpc>
                <a:spcPts val="2940"/>
              </a:lnSpc>
              <a:buFont typeface="Arial"/>
              <a:buChar char="•"/>
            </a:pPr>
            <a:r>
              <a:rPr lang="en-US" sz="2100">
                <a:solidFill>
                  <a:srgbClr val="143932"/>
                </a:solidFill>
                <a:latin typeface="Poppins"/>
                <a:ea typeface="Poppins"/>
                <a:cs typeface="Poppins"/>
                <a:sym typeface="Poppins"/>
              </a:rPr>
              <a:t>Growth of tax/immigration platforms (but lacking human touch)</a:t>
            </a:r>
          </a:p>
          <a:p>
            <a:pPr marL="453427" lvl="1" indent="-226714" algn="l">
              <a:lnSpc>
                <a:spcPts val="2940"/>
              </a:lnSpc>
              <a:buFont typeface="Arial"/>
              <a:buChar char="•"/>
            </a:pPr>
            <a:r>
              <a:rPr lang="en-US" sz="2100">
                <a:solidFill>
                  <a:srgbClr val="143932"/>
                </a:solidFill>
                <a:latin typeface="Poppins"/>
                <a:ea typeface="Poppins"/>
                <a:cs typeface="Poppins"/>
                <a:sym typeface="Poppins"/>
              </a:rPr>
              <a:t>Increased digital behavior among younger immigrants</a:t>
            </a:r>
          </a:p>
          <a:p>
            <a:pPr algn="l">
              <a:lnSpc>
                <a:spcPts val="2940"/>
              </a:lnSpc>
            </a:pPr>
            <a:endParaRPr lang="en-US" sz="2100">
              <a:solidFill>
                <a:srgbClr val="143932"/>
              </a:solidFill>
              <a:latin typeface="Poppins"/>
              <a:ea typeface="Poppins"/>
              <a:cs typeface="Poppins"/>
              <a:sym typeface="Poppins"/>
            </a:endParaRPr>
          </a:p>
        </p:txBody>
      </p:sp>
      <p:sp>
        <p:nvSpPr>
          <p:cNvPr id="12" name="TextBox 12"/>
          <p:cNvSpPr txBox="1"/>
          <p:nvPr/>
        </p:nvSpPr>
        <p:spPr>
          <a:xfrm>
            <a:off x="13173925" y="5182182"/>
            <a:ext cx="5262703"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CUSTOMER PAIN POINTS</a:t>
            </a:r>
          </a:p>
        </p:txBody>
      </p:sp>
      <p:sp>
        <p:nvSpPr>
          <p:cNvPr id="13" name="TextBox 13"/>
          <p:cNvSpPr txBox="1"/>
          <p:nvPr/>
        </p:nvSpPr>
        <p:spPr>
          <a:xfrm>
            <a:off x="12719613" y="5705830"/>
            <a:ext cx="5091583" cy="2232656"/>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Confusion around U.S. tax and immigration paperwork</a:t>
            </a:r>
          </a:p>
          <a:p>
            <a:pPr marL="453427" lvl="1" indent="-226714" algn="l">
              <a:lnSpc>
                <a:spcPts val="2940"/>
              </a:lnSpc>
              <a:buFont typeface="Arial"/>
              <a:buChar char="•"/>
            </a:pPr>
            <a:r>
              <a:rPr lang="en-US" sz="2100">
                <a:solidFill>
                  <a:srgbClr val="143932"/>
                </a:solidFill>
                <a:latin typeface="Poppins"/>
                <a:ea typeface="Poppins"/>
                <a:cs typeface="Poppins"/>
                <a:sym typeface="Poppins"/>
              </a:rPr>
              <a:t>Mistrust in generic online services</a:t>
            </a:r>
          </a:p>
          <a:p>
            <a:pPr marL="453427" lvl="1" indent="-226714" algn="l">
              <a:lnSpc>
                <a:spcPts val="2940"/>
              </a:lnSpc>
              <a:buFont typeface="Arial"/>
              <a:buChar char="•"/>
            </a:pPr>
            <a:r>
              <a:rPr lang="en-US" sz="2100">
                <a:solidFill>
                  <a:srgbClr val="143932"/>
                </a:solidFill>
                <a:latin typeface="Poppins"/>
                <a:ea typeface="Poppins"/>
                <a:cs typeface="Poppins"/>
                <a:sym typeface="Poppins"/>
              </a:rPr>
              <a:t>Fear of errors or legal issues</a:t>
            </a:r>
          </a:p>
          <a:p>
            <a:pPr marL="453427" lvl="1" indent="-226714" algn="l">
              <a:lnSpc>
                <a:spcPts val="2940"/>
              </a:lnSpc>
              <a:buFont typeface="Arial"/>
              <a:buChar char="•"/>
            </a:pPr>
            <a:r>
              <a:rPr lang="en-US" sz="2100">
                <a:solidFill>
                  <a:srgbClr val="143932"/>
                </a:solidFill>
                <a:latin typeface="Poppins"/>
                <a:ea typeface="Poppins"/>
                <a:cs typeface="Poppins"/>
                <a:sym typeface="Poppins"/>
              </a:rPr>
              <a:t>Over-reliance on word of mouth</a:t>
            </a:r>
          </a:p>
          <a:p>
            <a:pPr algn="l">
              <a:lnSpc>
                <a:spcPts val="2940"/>
              </a:lnSpc>
            </a:pPr>
            <a:endParaRPr lang="en-US" sz="2100">
              <a:solidFill>
                <a:srgbClr val="143932"/>
              </a:solidFill>
              <a:latin typeface="Poppins"/>
              <a:ea typeface="Poppins"/>
              <a:cs typeface="Poppins"/>
              <a:sym typeface="Poppins"/>
            </a:endParaRPr>
          </a:p>
        </p:txBody>
      </p:sp>
      <p:sp>
        <p:nvSpPr>
          <p:cNvPr id="14" name="TextBox 14"/>
          <p:cNvSpPr txBox="1"/>
          <p:nvPr/>
        </p:nvSpPr>
        <p:spPr>
          <a:xfrm>
            <a:off x="6991941" y="5182182"/>
            <a:ext cx="5041872"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GROWTH OPPORTUNITIES</a:t>
            </a:r>
          </a:p>
        </p:txBody>
      </p:sp>
      <p:sp>
        <p:nvSpPr>
          <p:cNvPr id="15" name="TextBox 15"/>
          <p:cNvSpPr txBox="1"/>
          <p:nvPr/>
        </p:nvSpPr>
        <p:spPr>
          <a:xfrm>
            <a:off x="6524564" y="5705830"/>
            <a:ext cx="5238872" cy="3347081"/>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Position as a digital-first, culturally empathetic brand</a:t>
            </a:r>
          </a:p>
          <a:p>
            <a:pPr marL="453427" lvl="1" indent="-226714" algn="l">
              <a:lnSpc>
                <a:spcPts val="2940"/>
              </a:lnSpc>
              <a:buFont typeface="Arial"/>
              <a:buChar char="•"/>
            </a:pPr>
            <a:r>
              <a:rPr lang="en-US" sz="2100">
                <a:solidFill>
                  <a:srgbClr val="143932"/>
                </a:solidFill>
                <a:latin typeface="Poppins"/>
                <a:ea typeface="Poppins"/>
                <a:cs typeface="Poppins"/>
                <a:sym typeface="Poppins"/>
              </a:rPr>
              <a:t>Capture younger audiences via social media, TikTok, and email</a:t>
            </a:r>
          </a:p>
          <a:p>
            <a:pPr marL="453427" lvl="1" indent="-226714" algn="l">
              <a:lnSpc>
                <a:spcPts val="2940"/>
              </a:lnSpc>
              <a:buFont typeface="Arial"/>
              <a:buChar char="•"/>
            </a:pPr>
            <a:r>
              <a:rPr lang="en-US" sz="2100">
                <a:solidFill>
                  <a:srgbClr val="143932"/>
                </a:solidFill>
                <a:latin typeface="Poppins"/>
                <a:ea typeface="Poppins"/>
                <a:cs typeface="Poppins"/>
                <a:sym typeface="Poppins"/>
              </a:rPr>
              <a:t>Use CRM/email automation for client retention</a:t>
            </a:r>
          </a:p>
          <a:p>
            <a:pPr marL="453427" lvl="1" indent="-226714" algn="l">
              <a:lnSpc>
                <a:spcPts val="2940"/>
              </a:lnSpc>
              <a:buFont typeface="Arial"/>
              <a:buChar char="•"/>
            </a:pPr>
            <a:r>
              <a:rPr lang="en-US" sz="2100">
                <a:solidFill>
                  <a:srgbClr val="143932"/>
                </a:solidFill>
                <a:latin typeface="Poppins"/>
                <a:ea typeface="Poppins"/>
                <a:cs typeface="Poppins"/>
                <a:sym typeface="Poppins"/>
              </a:rPr>
              <a:t>Expand reach with multilingual marketing</a:t>
            </a:r>
          </a:p>
          <a:p>
            <a:pPr algn="l">
              <a:lnSpc>
                <a:spcPts val="2940"/>
              </a:lnSpc>
            </a:pPr>
            <a:endParaRPr lang="en-US" sz="2100">
              <a:solidFill>
                <a:srgbClr val="143932"/>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747" b="-16747"/>
            </a:stretch>
          </a:blipFill>
        </p:spPr>
        <p:txBody>
          <a:bodyPr/>
          <a:lstStyle/>
          <a:p>
            <a:endParaRPr lang="en-US"/>
          </a:p>
        </p:txBody>
      </p:sp>
      <p:pic>
        <p:nvPicPr>
          <p:cNvPr id="3" name="Picture 3"/>
          <p:cNvPicPr>
            <a:picLocks noChangeAspect="1"/>
          </p:cNvPicPr>
          <p:nvPr/>
        </p:nvPicPr>
        <p:blipFill>
          <a:blip r:embed="rId4"/>
          <a:stretch>
            <a:fillRect/>
          </a:stretch>
        </p:blipFill>
        <p:spPr>
          <a:xfrm>
            <a:off x="8796367" y="1185405"/>
            <a:ext cx="9131384" cy="9131384"/>
          </a:xfrm>
          <a:prstGeom prst="rect">
            <a:avLst/>
          </a:prstGeom>
        </p:spPr>
      </p:pic>
      <p:sp>
        <p:nvSpPr>
          <p:cNvPr id="4" name="AutoShape 4"/>
          <p:cNvSpPr/>
          <p:nvPr/>
        </p:nvSpPr>
        <p:spPr>
          <a:xfrm flipV="1">
            <a:off x="1724185" y="5077244"/>
            <a:ext cx="6554844"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Freeform 5"/>
          <p:cNvSpPr/>
          <p:nvPr/>
        </p:nvSpPr>
        <p:spPr>
          <a:xfrm>
            <a:off x="16473361" y="-765170"/>
            <a:ext cx="1571879" cy="1793870"/>
          </a:xfrm>
          <a:custGeom>
            <a:avLst/>
            <a:gdLst/>
            <a:ahLst/>
            <a:cxnLst/>
            <a:rect l="l" t="t" r="r" b="b"/>
            <a:pathLst>
              <a:path w="1571879" h="1793870">
                <a:moveTo>
                  <a:pt x="0" y="0"/>
                </a:moveTo>
                <a:lnTo>
                  <a:pt x="1571878" y="0"/>
                </a:lnTo>
                <a:lnTo>
                  <a:pt x="1571878" y="1793870"/>
                </a:lnTo>
                <a:lnTo>
                  <a:pt x="0" y="17938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505110" y="755954"/>
            <a:ext cx="7683857" cy="986298"/>
          </a:xfrm>
          <a:prstGeom prst="rect">
            <a:avLst/>
          </a:prstGeom>
        </p:spPr>
        <p:txBody>
          <a:bodyPr lIns="0" tIns="0" rIns="0" bIns="0" rtlCol="0" anchor="t">
            <a:spAutoFit/>
          </a:bodyPr>
          <a:lstStyle/>
          <a:p>
            <a:pPr algn="l">
              <a:lnSpc>
                <a:spcPts val="7587"/>
              </a:lnSpc>
              <a:spcBef>
                <a:spcPct val="0"/>
              </a:spcBef>
            </a:pPr>
            <a:r>
              <a:rPr lang="en-US" sz="5419" b="1">
                <a:solidFill>
                  <a:srgbClr val="000000"/>
                </a:solidFill>
                <a:latin typeface="Poppins Bold"/>
                <a:ea typeface="Poppins Bold"/>
                <a:cs typeface="Poppins Bold"/>
                <a:sym typeface="Poppins Bold"/>
              </a:rPr>
              <a:t>Competitor  Analysis</a:t>
            </a:r>
          </a:p>
        </p:txBody>
      </p:sp>
      <p:sp>
        <p:nvSpPr>
          <p:cNvPr id="7" name="TextBox 7"/>
          <p:cNvSpPr txBox="1"/>
          <p:nvPr/>
        </p:nvSpPr>
        <p:spPr>
          <a:xfrm>
            <a:off x="1533685" y="2013939"/>
            <a:ext cx="7427332" cy="2398197"/>
          </a:xfrm>
          <a:prstGeom prst="rect">
            <a:avLst/>
          </a:prstGeom>
        </p:spPr>
        <p:txBody>
          <a:bodyPr lIns="0" tIns="0" rIns="0" bIns="0" rtlCol="0" anchor="t">
            <a:spAutoFit/>
          </a:bodyPr>
          <a:lstStyle/>
          <a:p>
            <a:pPr algn="l">
              <a:lnSpc>
                <a:spcPts val="2131"/>
              </a:lnSpc>
            </a:pPr>
            <a:r>
              <a:rPr lang="en-US" sz="1450" spc="62">
                <a:solidFill>
                  <a:srgbClr val="000000"/>
                </a:solidFill>
                <a:latin typeface="Poppins"/>
                <a:ea typeface="Poppins"/>
                <a:cs typeface="Poppins"/>
                <a:sym typeface="Poppins"/>
              </a:rPr>
              <a:t>DMV Amazon Consulting operates in a competitive space alongside national leaders like TurboTax and H&amp;R Block, as well as local firms such as Mark Computing. While these competitors dominate in market size, digital infrastructure, and brand visibility, DMV differentiates itself through culturally-rooted, bilingual services tailored to the Ethiopian community in the DMV area. By enhancing its digital marketing and targeting younger, multicultural audiences, DMV can position itself as a trusted, community-first alternative in a largely impersonal market.</a:t>
            </a:r>
          </a:p>
          <a:p>
            <a:pPr algn="l">
              <a:lnSpc>
                <a:spcPts val="2131"/>
              </a:lnSpc>
            </a:pPr>
            <a:endParaRPr lang="en-US" sz="1450" spc="62">
              <a:solidFill>
                <a:srgbClr val="000000"/>
              </a:solidFill>
              <a:latin typeface="Poppins"/>
              <a:ea typeface="Poppins"/>
              <a:cs typeface="Poppins"/>
              <a:sym typeface="Poppins"/>
            </a:endParaRPr>
          </a:p>
        </p:txBody>
      </p:sp>
      <p:sp>
        <p:nvSpPr>
          <p:cNvPr id="8" name="Freeform 8"/>
          <p:cNvSpPr/>
          <p:nvPr/>
        </p:nvSpPr>
        <p:spPr>
          <a:xfrm rot="-163978">
            <a:off x="-11596949" y="-6901170"/>
            <a:ext cx="15490209" cy="9482553"/>
          </a:xfrm>
          <a:custGeom>
            <a:avLst/>
            <a:gdLst/>
            <a:ahLst/>
            <a:cxnLst/>
            <a:rect l="l" t="t" r="r" b="b"/>
            <a:pathLst>
              <a:path w="15490209" h="9482553">
                <a:moveTo>
                  <a:pt x="0" y="0"/>
                </a:moveTo>
                <a:lnTo>
                  <a:pt x="15490209" y="0"/>
                </a:lnTo>
                <a:lnTo>
                  <a:pt x="15490209" y="9482553"/>
                </a:lnTo>
                <a:lnTo>
                  <a:pt x="0" y="9482553"/>
                </a:lnTo>
                <a:lnTo>
                  <a:pt x="0" y="0"/>
                </a:lnTo>
                <a:close/>
              </a:path>
            </a:pathLst>
          </a:custGeom>
          <a:blipFill>
            <a:blip r:embed="rId7">
              <a:alphaModFix amt="38000"/>
            </a:blip>
            <a:stretch>
              <a:fillRect/>
            </a:stretch>
          </a:blipFill>
        </p:spPr>
        <p:txBody>
          <a:bodyPr/>
          <a:lstStyle/>
          <a:p>
            <a:endParaRPr lang="en-US"/>
          </a:p>
        </p:txBody>
      </p:sp>
      <p:grpSp>
        <p:nvGrpSpPr>
          <p:cNvPr id="9" name="Group 9"/>
          <p:cNvGrpSpPr/>
          <p:nvPr/>
        </p:nvGrpSpPr>
        <p:grpSpPr>
          <a:xfrm>
            <a:off x="1567265" y="5788129"/>
            <a:ext cx="6975338" cy="4015042"/>
            <a:chOff x="0" y="0"/>
            <a:chExt cx="1837126" cy="1057460"/>
          </a:xfrm>
        </p:grpSpPr>
        <p:sp>
          <p:nvSpPr>
            <p:cNvPr id="10" name="Freeform 10"/>
            <p:cNvSpPr/>
            <p:nvPr/>
          </p:nvSpPr>
          <p:spPr>
            <a:xfrm>
              <a:off x="0" y="0"/>
              <a:ext cx="1837126" cy="1057460"/>
            </a:xfrm>
            <a:custGeom>
              <a:avLst/>
              <a:gdLst/>
              <a:ahLst/>
              <a:cxnLst/>
              <a:rect l="l" t="t" r="r" b="b"/>
              <a:pathLst>
                <a:path w="1837126" h="1057460">
                  <a:moveTo>
                    <a:pt x="0" y="0"/>
                  </a:moveTo>
                  <a:lnTo>
                    <a:pt x="1837126" y="0"/>
                  </a:lnTo>
                  <a:lnTo>
                    <a:pt x="1837126" y="1057460"/>
                  </a:lnTo>
                  <a:lnTo>
                    <a:pt x="0" y="1057460"/>
                  </a:lnTo>
                  <a:close/>
                </a:path>
              </a:pathLst>
            </a:custGeom>
            <a:solidFill>
              <a:srgbClr val="143932"/>
            </a:solidFill>
          </p:spPr>
          <p:txBody>
            <a:bodyPr/>
            <a:lstStyle/>
            <a:p>
              <a:endParaRPr lang="en-US"/>
            </a:p>
          </p:txBody>
        </p:sp>
        <p:sp>
          <p:nvSpPr>
            <p:cNvPr id="11" name="TextBox 11"/>
            <p:cNvSpPr txBox="1"/>
            <p:nvPr/>
          </p:nvSpPr>
          <p:spPr>
            <a:xfrm>
              <a:off x="0" y="-38100"/>
              <a:ext cx="1837126" cy="1095560"/>
            </a:xfrm>
            <a:prstGeom prst="rect">
              <a:avLst/>
            </a:prstGeom>
          </p:spPr>
          <p:txBody>
            <a:bodyPr lIns="50800" tIns="50800" rIns="50800" bIns="50800" rtlCol="0" anchor="ctr"/>
            <a:lstStyle/>
            <a:p>
              <a:pPr algn="ctr">
                <a:lnSpc>
                  <a:spcPts val="2240"/>
                </a:lnSpc>
              </a:pPr>
              <a:endParaRPr/>
            </a:p>
          </p:txBody>
        </p:sp>
      </p:grpSp>
      <p:sp>
        <p:nvSpPr>
          <p:cNvPr id="12" name="Freeform 12"/>
          <p:cNvSpPr/>
          <p:nvPr/>
        </p:nvSpPr>
        <p:spPr>
          <a:xfrm>
            <a:off x="2099135" y="5969104"/>
            <a:ext cx="934937" cy="981561"/>
          </a:xfrm>
          <a:custGeom>
            <a:avLst/>
            <a:gdLst/>
            <a:ahLst/>
            <a:cxnLst/>
            <a:rect l="l" t="t" r="r" b="b"/>
            <a:pathLst>
              <a:path w="934937" h="981561">
                <a:moveTo>
                  <a:pt x="0" y="0"/>
                </a:moveTo>
                <a:lnTo>
                  <a:pt x="934937" y="0"/>
                </a:lnTo>
                <a:lnTo>
                  <a:pt x="934937" y="981562"/>
                </a:lnTo>
                <a:lnTo>
                  <a:pt x="0" y="9815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2018457" y="7246618"/>
            <a:ext cx="1002237" cy="1000985"/>
          </a:xfrm>
          <a:custGeom>
            <a:avLst/>
            <a:gdLst/>
            <a:ahLst/>
            <a:cxnLst/>
            <a:rect l="l" t="t" r="r" b="b"/>
            <a:pathLst>
              <a:path w="1002237" h="1000985">
                <a:moveTo>
                  <a:pt x="0" y="0"/>
                </a:moveTo>
                <a:lnTo>
                  <a:pt x="1002237" y="0"/>
                </a:lnTo>
                <a:lnTo>
                  <a:pt x="1002237" y="1000985"/>
                </a:lnTo>
                <a:lnTo>
                  <a:pt x="0" y="1000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2097542" y="8600028"/>
            <a:ext cx="923153" cy="948039"/>
          </a:xfrm>
          <a:custGeom>
            <a:avLst/>
            <a:gdLst/>
            <a:ahLst/>
            <a:cxnLst/>
            <a:rect l="l" t="t" r="r" b="b"/>
            <a:pathLst>
              <a:path w="923153" h="948039">
                <a:moveTo>
                  <a:pt x="0" y="0"/>
                </a:moveTo>
                <a:lnTo>
                  <a:pt x="923152" y="0"/>
                </a:lnTo>
                <a:lnTo>
                  <a:pt x="923152" y="948039"/>
                </a:lnTo>
                <a:lnTo>
                  <a:pt x="0" y="9480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TextBox 15"/>
          <p:cNvSpPr txBox="1"/>
          <p:nvPr/>
        </p:nvSpPr>
        <p:spPr>
          <a:xfrm>
            <a:off x="1567265" y="4516911"/>
            <a:ext cx="4145353" cy="412931"/>
          </a:xfrm>
          <a:prstGeom prst="rect">
            <a:avLst/>
          </a:prstGeom>
        </p:spPr>
        <p:txBody>
          <a:bodyPr lIns="0" tIns="0" rIns="0" bIns="0" rtlCol="0" anchor="t">
            <a:spAutoFit/>
          </a:bodyPr>
          <a:lstStyle/>
          <a:p>
            <a:pPr algn="l">
              <a:lnSpc>
                <a:spcPts val="3218"/>
              </a:lnSpc>
            </a:pPr>
            <a:r>
              <a:rPr lang="en-US" sz="2266" b="1" spc="97">
                <a:solidFill>
                  <a:srgbClr val="000000"/>
                </a:solidFill>
                <a:latin typeface="Poppins Bold"/>
                <a:ea typeface="Poppins Bold"/>
                <a:cs typeface="Poppins Bold"/>
                <a:sym typeface="Poppins Bold"/>
              </a:rPr>
              <a:t>DMV Amazon Consulting    </a:t>
            </a:r>
          </a:p>
        </p:txBody>
      </p:sp>
      <p:sp>
        <p:nvSpPr>
          <p:cNvPr id="16" name="TextBox 16"/>
          <p:cNvSpPr txBox="1"/>
          <p:nvPr/>
        </p:nvSpPr>
        <p:spPr>
          <a:xfrm>
            <a:off x="9918993" y="2289783"/>
            <a:ext cx="2109113" cy="256091"/>
          </a:xfrm>
          <a:prstGeom prst="rect">
            <a:avLst/>
          </a:prstGeom>
        </p:spPr>
        <p:txBody>
          <a:bodyPr lIns="0" tIns="0" rIns="0" bIns="0" rtlCol="0" anchor="t">
            <a:spAutoFit/>
          </a:bodyPr>
          <a:lstStyle/>
          <a:p>
            <a:pPr algn="l">
              <a:lnSpc>
                <a:spcPts val="1982"/>
              </a:lnSpc>
            </a:pPr>
            <a:r>
              <a:rPr lang="en-US" sz="1396" b="1" spc="60">
                <a:solidFill>
                  <a:srgbClr val="000000"/>
                </a:solidFill>
                <a:latin typeface="Poppins Bold"/>
                <a:ea typeface="Poppins Bold"/>
                <a:cs typeface="Poppins Bold"/>
                <a:sym typeface="Poppins Bold"/>
              </a:rPr>
              <a:t>Market Leader Board</a:t>
            </a:r>
          </a:p>
        </p:txBody>
      </p:sp>
      <p:sp>
        <p:nvSpPr>
          <p:cNvPr id="17" name="TextBox 17"/>
          <p:cNvSpPr txBox="1"/>
          <p:nvPr/>
        </p:nvSpPr>
        <p:spPr>
          <a:xfrm>
            <a:off x="1676560" y="5320840"/>
            <a:ext cx="6416300" cy="305364"/>
          </a:xfrm>
          <a:prstGeom prst="rect">
            <a:avLst/>
          </a:prstGeom>
        </p:spPr>
        <p:txBody>
          <a:bodyPr lIns="0" tIns="0" rIns="0" bIns="0" rtlCol="0" anchor="t">
            <a:spAutoFit/>
          </a:bodyPr>
          <a:lstStyle/>
          <a:p>
            <a:pPr algn="l">
              <a:lnSpc>
                <a:spcPts val="2425"/>
              </a:lnSpc>
            </a:pPr>
            <a:r>
              <a:rPr lang="en-US" sz="1650" i="1" spc="70">
                <a:solidFill>
                  <a:srgbClr val="000000"/>
                </a:solidFill>
                <a:latin typeface="Poppins Italics"/>
                <a:ea typeface="Poppins Italics"/>
                <a:cs typeface="Poppins Italics"/>
                <a:sym typeface="Poppins Italics"/>
              </a:rPr>
              <a:t>What are the competitors doing that we are not doing?</a:t>
            </a:r>
          </a:p>
        </p:txBody>
      </p:sp>
      <p:sp>
        <p:nvSpPr>
          <p:cNvPr id="18" name="TextBox 18"/>
          <p:cNvSpPr txBox="1"/>
          <p:nvPr/>
        </p:nvSpPr>
        <p:spPr>
          <a:xfrm>
            <a:off x="3348997" y="6260177"/>
            <a:ext cx="2613124" cy="305364"/>
          </a:xfrm>
          <a:prstGeom prst="rect">
            <a:avLst/>
          </a:prstGeom>
        </p:spPr>
        <p:txBody>
          <a:bodyPr lIns="0" tIns="0" rIns="0" bIns="0" rtlCol="0" anchor="t">
            <a:spAutoFit/>
          </a:bodyPr>
          <a:lstStyle/>
          <a:p>
            <a:pPr marL="0" lvl="0" indent="0" algn="l">
              <a:lnSpc>
                <a:spcPts val="2425"/>
              </a:lnSpc>
              <a:spcBef>
                <a:spcPct val="0"/>
              </a:spcBef>
            </a:pPr>
            <a:r>
              <a:rPr lang="en-US" sz="1650" u="none" strike="noStrike" spc="70">
                <a:solidFill>
                  <a:srgbClr val="FFFFFF"/>
                </a:solidFill>
                <a:latin typeface="Poppins"/>
                <a:ea typeface="Poppins"/>
                <a:cs typeface="Poppins"/>
                <a:sym typeface="Poppins"/>
              </a:rPr>
              <a:t>Strong online presence</a:t>
            </a:r>
          </a:p>
        </p:txBody>
      </p:sp>
      <p:sp>
        <p:nvSpPr>
          <p:cNvPr id="19" name="TextBox 19"/>
          <p:cNvSpPr txBox="1"/>
          <p:nvPr/>
        </p:nvSpPr>
        <p:spPr>
          <a:xfrm>
            <a:off x="3335619" y="7594919"/>
            <a:ext cx="3957042" cy="305364"/>
          </a:xfrm>
          <a:prstGeom prst="rect">
            <a:avLst/>
          </a:prstGeom>
        </p:spPr>
        <p:txBody>
          <a:bodyPr lIns="0" tIns="0" rIns="0" bIns="0" rtlCol="0" anchor="t">
            <a:spAutoFit/>
          </a:bodyPr>
          <a:lstStyle/>
          <a:p>
            <a:pPr marL="0" lvl="0" indent="0" algn="l">
              <a:lnSpc>
                <a:spcPts val="2425"/>
              </a:lnSpc>
              <a:spcBef>
                <a:spcPct val="0"/>
              </a:spcBef>
            </a:pPr>
            <a:r>
              <a:rPr lang="en-US" sz="1650" spc="70">
                <a:solidFill>
                  <a:srgbClr val="FFFFFF"/>
                </a:solidFill>
                <a:latin typeface="Poppins"/>
                <a:ea typeface="Poppins"/>
                <a:cs typeface="Poppins"/>
                <a:sym typeface="Poppins"/>
              </a:rPr>
              <a:t>Abundant online tools &amp; resources </a:t>
            </a:r>
          </a:p>
        </p:txBody>
      </p:sp>
      <p:sp>
        <p:nvSpPr>
          <p:cNvPr id="20" name="TextBox 20"/>
          <p:cNvSpPr txBox="1"/>
          <p:nvPr/>
        </p:nvSpPr>
        <p:spPr>
          <a:xfrm>
            <a:off x="3335619" y="8892790"/>
            <a:ext cx="3879279" cy="305364"/>
          </a:xfrm>
          <a:prstGeom prst="rect">
            <a:avLst/>
          </a:prstGeom>
        </p:spPr>
        <p:txBody>
          <a:bodyPr lIns="0" tIns="0" rIns="0" bIns="0" rtlCol="0" anchor="t">
            <a:spAutoFit/>
          </a:bodyPr>
          <a:lstStyle/>
          <a:p>
            <a:pPr marL="0" lvl="0" indent="0" algn="l">
              <a:lnSpc>
                <a:spcPts val="2425"/>
              </a:lnSpc>
              <a:spcBef>
                <a:spcPct val="0"/>
              </a:spcBef>
            </a:pPr>
            <a:r>
              <a:rPr lang="en-US" sz="1650" spc="70">
                <a:solidFill>
                  <a:srgbClr val="FFFFFF"/>
                </a:solidFill>
                <a:latin typeface="Poppins"/>
                <a:ea typeface="Poppins"/>
                <a:cs typeface="Poppins"/>
                <a:sym typeface="Poppins"/>
              </a:rPr>
              <a:t>Consistent customer engagement</a:t>
            </a:r>
          </a:p>
        </p:txBody>
      </p:sp>
      <p:sp>
        <p:nvSpPr>
          <p:cNvPr id="21" name="TextBox 21"/>
          <p:cNvSpPr txBox="1"/>
          <p:nvPr/>
        </p:nvSpPr>
        <p:spPr>
          <a:xfrm>
            <a:off x="5499528" y="4555583"/>
            <a:ext cx="731407" cy="354638"/>
          </a:xfrm>
          <a:prstGeom prst="rect">
            <a:avLst/>
          </a:prstGeom>
        </p:spPr>
        <p:txBody>
          <a:bodyPr lIns="0" tIns="0" rIns="0" bIns="0" rtlCol="0" anchor="t">
            <a:spAutoFit/>
          </a:bodyPr>
          <a:lstStyle/>
          <a:p>
            <a:pPr algn="l">
              <a:lnSpc>
                <a:spcPts val="2792"/>
              </a:lnSpc>
            </a:pPr>
            <a:r>
              <a:rPr lang="en-US" sz="1966" b="1" spc="84">
                <a:solidFill>
                  <a:srgbClr val="000000"/>
                </a:solidFill>
                <a:latin typeface="Poppins Bold"/>
                <a:ea typeface="Poppins Bold"/>
                <a:cs typeface="Poppins Bold"/>
                <a:sym typeface="Poppins Bold"/>
              </a:rPr>
              <a:t>   vs.   </a:t>
            </a:r>
          </a:p>
        </p:txBody>
      </p:sp>
      <p:sp>
        <p:nvSpPr>
          <p:cNvPr id="22" name="TextBox 22"/>
          <p:cNvSpPr txBox="1"/>
          <p:nvPr/>
        </p:nvSpPr>
        <p:spPr>
          <a:xfrm>
            <a:off x="6293642" y="4516911"/>
            <a:ext cx="2033013" cy="412931"/>
          </a:xfrm>
          <a:prstGeom prst="rect">
            <a:avLst/>
          </a:prstGeom>
        </p:spPr>
        <p:txBody>
          <a:bodyPr lIns="0" tIns="0" rIns="0" bIns="0" rtlCol="0" anchor="t">
            <a:spAutoFit/>
          </a:bodyPr>
          <a:lstStyle/>
          <a:p>
            <a:pPr algn="l">
              <a:lnSpc>
                <a:spcPts val="3218"/>
              </a:lnSpc>
            </a:pPr>
            <a:r>
              <a:rPr lang="en-US" sz="2266" b="1" spc="97">
                <a:solidFill>
                  <a:srgbClr val="000000"/>
                </a:solidFill>
                <a:latin typeface="Poppins Bold"/>
                <a:ea typeface="Poppins Bold"/>
                <a:cs typeface="Poppins Bold"/>
                <a:sym typeface="Poppins Bold"/>
              </a:rPr>
              <a:t>competitors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6E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536" y="8696837"/>
            <a:ext cx="18651536" cy="3180325"/>
            <a:chOff x="0" y="0"/>
            <a:chExt cx="4912339" cy="837617"/>
          </a:xfrm>
        </p:grpSpPr>
        <p:sp>
          <p:nvSpPr>
            <p:cNvPr id="3" name="Freeform 3"/>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4" name="TextBox 4"/>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14623960" y="2459412"/>
            <a:ext cx="1301580" cy="1301580"/>
          </a:xfrm>
          <a:custGeom>
            <a:avLst/>
            <a:gdLst/>
            <a:ahLst/>
            <a:cxnLst/>
            <a:rect l="l" t="t" r="r" b="b"/>
            <a:pathLst>
              <a:path w="1301580" h="1301580">
                <a:moveTo>
                  <a:pt x="0" y="0"/>
                </a:moveTo>
                <a:lnTo>
                  <a:pt x="1301579" y="0"/>
                </a:lnTo>
                <a:lnTo>
                  <a:pt x="1301579" y="1301579"/>
                </a:lnTo>
                <a:lnTo>
                  <a:pt x="0" y="1301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521657" y="2530597"/>
            <a:ext cx="1464779" cy="1278020"/>
          </a:xfrm>
          <a:custGeom>
            <a:avLst/>
            <a:gdLst/>
            <a:ahLst/>
            <a:cxnLst/>
            <a:rect l="l" t="t" r="r" b="b"/>
            <a:pathLst>
              <a:path w="1464779" h="1278020">
                <a:moveTo>
                  <a:pt x="0" y="0"/>
                </a:moveTo>
                <a:lnTo>
                  <a:pt x="1464779" y="0"/>
                </a:lnTo>
                <a:lnTo>
                  <a:pt x="1464779" y="1278019"/>
                </a:lnTo>
                <a:lnTo>
                  <a:pt x="0" y="1278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6377050" y="2611088"/>
            <a:ext cx="1365041" cy="1278020"/>
          </a:xfrm>
          <a:custGeom>
            <a:avLst/>
            <a:gdLst/>
            <a:ahLst/>
            <a:cxnLst/>
            <a:rect l="l" t="t" r="r" b="b"/>
            <a:pathLst>
              <a:path w="1365041" h="1278020">
                <a:moveTo>
                  <a:pt x="0" y="0"/>
                </a:moveTo>
                <a:lnTo>
                  <a:pt x="1365041" y="0"/>
                </a:lnTo>
                <a:lnTo>
                  <a:pt x="1365041" y="1278019"/>
                </a:lnTo>
                <a:lnTo>
                  <a:pt x="0" y="1278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2093999" y="2611088"/>
            <a:ext cx="1278020" cy="1278020"/>
          </a:xfrm>
          <a:custGeom>
            <a:avLst/>
            <a:gdLst/>
            <a:ahLst/>
            <a:cxnLst/>
            <a:rect l="l" t="t" r="r" b="b"/>
            <a:pathLst>
              <a:path w="1278020" h="1278020">
                <a:moveTo>
                  <a:pt x="0" y="0"/>
                </a:moveTo>
                <a:lnTo>
                  <a:pt x="1278019" y="0"/>
                </a:lnTo>
                <a:lnTo>
                  <a:pt x="1278019" y="1278019"/>
                </a:lnTo>
                <a:lnTo>
                  <a:pt x="0" y="12780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1653544" y="442841"/>
            <a:ext cx="12376516" cy="1009793"/>
          </a:xfrm>
          <a:prstGeom prst="rect">
            <a:avLst/>
          </a:prstGeom>
        </p:spPr>
        <p:txBody>
          <a:bodyPr lIns="0" tIns="0" rIns="0" bIns="0" rtlCol="0" anchor="t">
            <a:spAutoFit/>
          </a:bodyPr>
          <a:lstStyle/>
          <a:p>
            <a:pPr algn="l">
              <a:lnSpc>
                <a:spcPts val="7867"/>
              </a:lnSpc>
              <a:spcBef>
                <a:spcPct val="0"/>
              </a:spcBef>
            </a:pPr>
            <a:r>
              <a:rPr lang="en-US" sz="5619" b="1">
                <a:solidFill>
                  <a:srgbClr val="000000"/>
                </a:solidFill>
                <a:latin typeface="Poppins Bold"/>
                <a:ea typeface="Poppins Bold"/>
                <a:cs typeface="Poppins Bold"/>
                <a:sym typeface="Poppins Bold"/>
              </a:rPr>
              <a:t>Digital Presence - Key Findings</a:t>
            </a:r>
          </a:p>
        </p:txBody>
      </p:sp>
      <p:sp>
        <p:nvSpPr>
          <p:cNvPr id="10" name="TextBox 10"/>
          <p:cNvSpPr txBox="1"/>
          <p:nvPr/>
        </p:nvSpPr>
        <p:spPr>
          <a:xfrm>
            <a:off x="14623960" y="4137375"/>
            <a:ext cx="1553746"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WEBSITE</a:t>
            </a:r>
          </a:p>
        </p:txBody>
      </p:sp>
      <p:sp>
        <p:nvSpPr>
          <p:cNvPr id="11" name="TextBox 11"/>
          <p:cNvSpPr txBox="1"/>
          <p:nvPr/>
        </p:nvSpPr>
        <p:spPr>
          <a:xfrm>
            <a:off x="6535642" y="4161333"/>
            <a:ext cx="1047857"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UI/UX</a:t>
            </a:r>
          </a:p>
        </p:txBody>
      </p:sp>
      <p:sp>
        <p:nvSpPr>
          <p:cNvPr id="12" name="TextBox 12"/>
          <p:cNvSpPr txBox="1"/>
          <p:nvPr/>
        </p:nvSpPr>
        <p:spPr>
          <a:xfrm>
            <a:off x="1327048" y="4232044"/>
            <a:ext cx="3143914"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GOOGLE RANKING</a:t>
            </a:r>
          </a:p>
        </p:txBody>
      </p:sp>
      <p:sp>
        <p:nvSpPr>
          <p:cNvPr id="13" name="TextBox 13"/>
          <p:cNvSpPr txBox="1"/>
          <p:nvPr/>
        </p:nvSpPr>
        <p:spPr>
          <a:xfrm>
            <a:off x="10153251" y="4161333"/>
            <a:ext cx="3143914" cy="376682"/>
          </a:xfrm>
          <a:prstGeom prst="rect">
            <a:avLst/>
          </a:prstGeom>
        </p:spPr>
        <p:txBody>
          <a:bodyPr lIns="0" tIns="0" rIns="0" bIns="0" rtlCol="0" anchor="t">
            <a:spAutoFit/>
          </a:bodyPr>
          <a:lstStyle/>
          <a:p>
            <a:pPr algn="l">
              <a:lnSpc>
                <a:spcPts val="2703"/>
              </a:lnSpc>
            </a:pPr>
            <a:r>
              <a:rPr lang="en-US" sz="2599" b="1">
                <a:solidFill>
                  <a:srgbClr val="143932"/>
                </a:solidFill>
                <a:latin typeface="Poppins Bold"/>
                <a:ea typeface="Poppins Bold"/>
                <a:cs typeface="Poppins Bold"/>
                <a:sym typeface="Poppins Bold"/>
              </a:rPr>
              <a:t>SOCIAL MEDIA</a:t>
            </a:r>
          </a:p>
        </p:txBody>
      </p:sp>
      <p:sp>
        <p:nvSpPr>
          <p:cNvPr id="14" name="TextBox 14"/>
          <p:cNvSpPr txBox="1"/>
          <p:nvPr/>
        </p:nvSpPr>
        <p:spPr>
          <a:xfrm>
            <a:off x="809625" y="4875462"/>
            <a:ext cx="4178761" cy="2604131"/>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LOW visibility</a:t>
            </a:r>
            <a:r>
              <a:rPr lang="en-US" sz="2100">
                <a:solidFill>
                  <a:srgbClr val="143932"/>
                </a:solidFill>
                <a:latin typeface="Poppins"/>
                <a:ea typeface="Poppins"/>
                <a:cs typeface="Poppins"/>
                <a:sym typeface="Poppins"/>
              </a:rPr>
              <a:t> for key terms like “immigration help Silver Spring” </a:t>
            </a:r>
          </a:p>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DO NOT APPEAR</a:t>
            </a:r>
            <a:r>
              <a:rPr lang="en-US" sz="2100">
                <a:solidFill>
                  <a:srgbClr val="143932"/>
                </a:solidFill>
                <a:latin typeface="Poppins"/>
                <a:ea typeface="Poppins"/>
                <a:cs typeface="Poppins"/>
                <a:sym typeface="Poppins"/>
              </a:rPr>
              <a:t> for most relevant searches</a:t>
            </a:r>
          </a:p>
          <a:p>
            <a:pPr marL="453427" lvl="1" indent="-226714" algn="l">
              <a:lnSpc>
                <a:spcPts val="2940"/>
              </a:lnSpc>
              <a:buFont typeface="Arial"/>
              <a:buChar char="•"/>
            </a:pPr>
            <a:r>
              <a:rPr lang="en-US" sz="2100">
                <a:solidFill>
                  <a:srgbClr val="FF0000"/>
                </a:solidFill>
                <a:latin typeface="Poppins"/>
                <a:ea typeface="Poppins"/>
                <a:cs typeface="Poppins"/>
                <a:sym typeface="Poppins"/>
              </a:rPr>
              <a:t>Weak SEO</a:t>
            </a:r>
          </a:p>
          <a:p>
            <a:pPr algn="l">
              <a:lnSpc>
                <a:spcPts val="2940"/>
              </a:lnSpc>
            </a:pPr>
            <a:endParaRPr lang="en-US" sz="2100">
              <a:solidFill>
                <a:srgbClr val="FF0000"/>
              </a:solidFill>
              <a:latin typeface="Poppins"/>
              <a:ea typeface="Poppins"/>
              <a:cs typeface="Poppins"/>
              <a:sym typeface="Poppins"/>
            </a:endParaRPr>
          </a:p>
        </p:txBody>
      </p:sp>
      <p:sp>
        <p:nvSpPr>
          <p:cNvPr id="15" name="TextBox 15"/>
          <p:cNvSpPr txBox="1"/>
          <p:nvPr/>
        </p:nvSpPr>
        <p:spPr>
          <a:xfrm>
            <a:off x="5503396" y="4875462"/>
            <a:ext cx="3640604" cy="1861181"/>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BROKEN</a:t>
            </a:r>
            <a:r>
              <a:rPr lang="en-US" sz="2100">
                <a:solidFill>
                  <a:srgbClr val="143932"/>
                </a:solidFill>
                <a:latin typeface="Poppins"/>
                <a:ea typeface="Poppins"/>
                <a:cs typeface="Poppins"/>
                <a:sym typeface="Poppins"/>
              </a:rPr>
              <a:t> WhatsApp link </a:t>
            </a:r>
          </a:p>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LACKS</a:t>
            </a:r>
            <a:r>
              <a:rPr lang="en-US" sz="2100">
                <a:solidFill>
                  <a:srgbClr val="143932"/>
                </a:solidFill>
                <a:latin typeface="Poppins"/>
                <a:ea typeface="Poppins"/>
                <a:cs typeface="Poppins"/>
                <a:sym typeface="Poppins"/>
              </a:rPr>
              <a:t> visual appeal &amp; engagement tools</a:t>
            </a:r>
          </a:p>
          <a:p>
            <a:pPr algn="l">
              <a:lnSpc>
                <a:spcPts val="2940"/>
              </a:lnSpc>
            </a:pPr>
            <a:endParaRPr lang="en-US" sz="2100">
              <a:solidFill>
                <a:srgbClr val="143932"/>
              </a:solidFill>
              <a:latin typeface="Poppins"/>
              <a:ea typeface="Poppins"/>
              <a:cs typeface="Poppins"/>
              <a:sym typeface="Poppins"/>
            </a:endParaRPr>
          </a:p>
          <a:p>
            <a:pPr algn="l">
              <a:lnSpc>
                <a:spcPts val="2940"/>
              </a:lnSpc>
            </a:pPr>
            <a:endParaRPr lang="en-US" sz="2100">
              <a:solidFill>
                <a:srgbClr val="143932"/>
              </a:solidFill>
              <a:latin typeface="Poppins"/>
              <a:ea typeface="Poppins"/>
              <a:cs typeface="Poppins"/>
              <a:sym typeface="Poppins"/>
            </a:endParaRPr>
          </a:p>
        </p:txBody>
      </p:sp>
      <p:sp>
        <p:nvSpPr>
          <p:cNvPr id="16" name="TextBox 16"/>
          <p:cNvSpPr txBox="1"/>
          <p:nvPr/>
        </p:nvSpPr>
        <p:spPr>
          <a:xfrm>
            <a:off x="9778453" y="4875462"/>
            <a:ext cx="3640604" cy="2232656"/>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Inactive</a:t>
            </a:r>
            <a:r>
              <a:rPr lang="en-US" sz="2100">
                <a:solidFill>
                  <a:srgbClr val="143932"/>
                </a:solidFill>
                <a:latin typeface="Poppins"/>
                <a:ea typeface="Poppins"/>
                <a:cs typeface="Poppins"/>
                <a:sym typeface="Poppins"/>
              </a:rPr>
              <a:t> since 2022</a:t>
            </a:r>
          </a:p>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NO</a:t>
            </a:r>
            <a:r>
              <a:rPr lang="en-US" sz="2100">
                <a:solidFill>
                  <a:srgbClr val="143932"/>
                </a:solidFill>
                <a:latin typeface="Poppins"/>
                <a:ea typeface="Poppins"/>
                <a:cs typeface="Poppins"/>
                <a:sym typeface="Poppins"/>
              </a:rPr>
              <a:t> official business page </a:t>
            </a:r>
            <a:r>
              <a:rPr lang="en-US" sz="2100" i="1">
                <a:solidFill>
                  <a:srgbClr val="143932"/>
                </a:solidFill>
                <a:latin typeface="Poppins Italics"/>
                <a:ea typeface="Poppins Italics"/>
                <a:cs typeface="Poppins Italics"/>
                <a:sym typeface="Poppins Italics"/>
              </a:rPr>
              <a:t>(facebook &amp; Instagram)</a:t>
            </a:r>
          </a:p>
          <a:p>
            <a:pPr algn="l">
              <a:lnSpc>
                <a:spcPts val="2940"/>
              </a:lnSpc>
            </a:pPr>
            <a:endParaRPr lang="en-US" sz="2100" i="1">
              <a:solidFill>
                <a:srgbClr val="143932"/>
              </a:solidFill>
              <a:latin typeface="Poppins Italics"/>
              <a:ea typeface="Poppins Italics"/>
              <a:cs typeface="Poppins Italics"/>
              <a:sym typeface="Poppins Italics"/>
            </a:endParaRPr>
          </a:p>
          <a:p>
            <a:pPr algn="l">
              <a:lnSpc>
                <a:spcPts val="2940"/>
              </a:lnSpc>
            </a:pPr>
            <a:endParaRPr lang="en-US" sz="2100" i="1">
              <a:solidFill>
                <a:srgbClr val="143932"/>
              </a:solidFill>
              <a:latin typeface="Poppins Italics"/>
              <a:ea typeface="Poppins Italics"/>
              <a:cs typeface="Poppins Italics"/>
              <a:sym typeface="Poppins Italics"/>
            </a:endParaRPr>
          </a:p>
        </p:txBody>
      </p:sp>
      <p:sp>
        <p:nvSpPr>
          <p:cNvPr id="17" name="TextBox 17"/>
          <p:cNvSpPr txBox="1"/>
          <p:nvPr/>
        </p:nvSpPr>
        <p:spPr>
          <a:xfrm>
            <a:off x="13829012" y="4814240"/>
            <a:ext cx="3640604" cy="1489706"/>
          </a:xfrm>
          <a:prstGeom prst="rect">
            <a:avLst/>
          </a:prstGeom>
        </p:spPr>
        <p:txBody>
          <a:bodyPr lIns="0" tIns="0" rIns="0" bIns="0" rtlCol="0" anchor="t">
            <a:spAutoFit/>
          </a:bodyPr>
          <a:lstStyle/>
          <a:p>
            <a:pPr marL="453427" lvl="1" indent="-226714" algn="l">
              <a:lnSpc>
                <a:spcPts val="2940"/>
              </a:lnSpc>
              <a:buFont typeface="Arial"/>
              <a:buChar char="•"/>
            </a:pPr>
            <a:r>
              <a:rPr lang="en-US" sz="2100">
                <a:solidFill>
                  <a:srgbClr val="FF0000"/>
                </a:solidFill>
                <a:latin typeface="Poppins"/>
                <a:ea typeface="Poppins"/>
                <a:cs typeface="Poppins"/>
                <a:sym typeface="Poppins"/>
              </a:rPr>
              <a:t>Outdated</a:t>
            </a:r>
            <a:r>
              <a:rPr lang="en-US" sz="2100">
                <a:solidFill>
                  <a:srgbClr val="143932"/>
                </a:solidFill>
                <a:latin typeface="Poppins"/>
                <a:ea typeface="Poppins"/>
                <a:cs typeface="Poppins"/>
                <a:sym typeface="Poppins"/>
              </a:rPr>
              <a:t> design and slow load time (4.2s) </a:t>
            </a:r>
          </a:p>
          <a:p>
            <a:pPr marL="453427" lvl="1" indent="-226714" algn="l">
              <a:lnSpc>
                <a:spcPts val="2940"/>
              </a:lnSpc>
              <a:buFont typeface="Arial"/>
              <a:buChar char="•"/>
            </a:pPr>
            <a:r>
              <a:rPr lang="en-US" sz="2100">
                <a:solidFill>
                  <a:srgbClr val="143932"/>
                </a:solidFill>
                <a:latin typeface="Poppins"/>
                <a:ea typeface="Poppins"/>
                <a:cs typeface="Poppins"/>
                <a:sym typeface="Poppins"/>
              </a:rPr>
              <a:t> </a:t>
            </a:r>
            <a:r>
              <a:rPr lang="en-US" sz="2100">
                <a:solidFill>
                  <a:srgbClr val="FF0000"/>
                </a:solidFill>
                <a:latin typeface="Poppins"/>
                <a:ea typeface="Poppins"/>
                <a:cs typeface="Poppins"/>
                <a:sym typeface="Poppins"/>
              </a:rPr>
              <a:t>NO</a:t>
            </a:r>
            <a:r>
              <a:rPr lang="en-US" sz="2100">
                <a:solidFill>
                  <a:srgbClr val="143932"/>
                </a:solidFill>
                <a:latin typeface="Poppins"/>
                <a:ea typeface="Poppins"/>
                <a:cs typeface="Poppins"/>
                <a:sym typeface="Poppins"/>
              </a:rPr>
              <a:t> meta descriptions or clear CTAs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333" b="-83333"/>
            </a:stretch>
          </a:blipFill>
        </p:spPr>
        <p:txBody>
          <a:bodyPr/>
          <a:lstStyle/>
          <a:p>
            <a:endParaRPr lang="en-US"/>
          </a:p>
        </p:txBody>
      </p:sp>
      <p:grpSp>
        <p:nvGrpSpPr>
          <p:cNvPr id="3" name="Group 3"/>
          <p:cNvGrpSpPr/>
          <p:nvPr/>
        </p:nvGrpSpPr>
        <p:grpSpPr>
          <a:xfrm>
            <a:off x="3229811" y="5816431"/>
            <a:ext cx="13497412" cy="1591369"/>
            <a:chOff x="0" y="0"/>
            <a:chExt cx="3982378" cy="469529"/>
          </a:xfrm>
        </p:grpSpPr>
        <p:sp>
          <p:nvSpPr>
            <p:cNvPr id="4" name="Freeform 4"/>
            <p:cNvSpPr/>
            <p:nvPr/>
          </p:nvSpPr>
          <p:spPr>
            <a:xfrm>
              <a:off x="0" y="0"/>
              <a:ext cx="3982378" cy="469529"/>
            </a:xfrm>
            <a:custGeom>
              <a:avLst/>
              <a:gdLst/>
              <a:ahLst/>
              <a:cxnLst/>
              <a:rect l="l" t="t" r="r" b="b"/>
              <a:pathLst>
                <a:path w="3982378" h="469529">
                  <a:moveTo>
                    <a:pt x="17208" y="0"/>
                  </a:moveTo>
                  <a:lnTo>
                    <a:pt x="3965171" y="0"/>
                  </a:lnTo>
                  <a:cubicBezTo>
                    <a:pt x="3974674" y="0"/>
                    <a:pt x="3982378" y="7704"/>
                    <a:pt x="3982378" y="17208"/>
                  </a:cubicBezTo>
                  <a:lnTo>
                    <a:pt x="3982378" y="452322"/>
                  </a:lnTo>
                  <a:cubicBezTo>
                    <a:pt x="3982378" y="456886"/>
                    <a:pt x="3980565" y="461262"/>
                    <a:pt x="3977338" y="464489"/>
                  </a:cubicBezTo>
                  <a:cubicBezTo>
                    <a:pt x="3974111" y="467716"/>
                    <a:pt x="3969734" y="469529"/>
                    <a:pt x="3965171" y="469529"/>
                  </a:cubicBezTo>
                  <a:lnTo>
                    <a:pt x="17208" y="469529"/>
                  </a:lnTo>
                  <a:cubicBezTo>
                    <a:pt x="7704" y="469529"/>
                    <a:pt x="0" y="461825"/>
                    <a:pt x="0" y="452322"/>
                  </a:cubicBezTo>
                  <a:lnTo>
                    <a:pt x="0" y="17208"/>
                  </a:lnTo>
                  <a:cubicBezTo>
                    <a:pt x="0" y="7704"/>
                    <a:pt x="7704" y="0"/>
                    <a:pt x="17208" y="0"/>
                  </a:cubicBezTo>
                  <a:close/>
                </a:path>
              </a:pathLst>
            </a:custGeom>
            <a:solidFill>
              <a:srgbClr val="143932"/>
            </a:solidFill>
          </p:spPr>
          <p:txBody>
            <a:bodyPr/>
            <a:lstStyle/>
            <a:p>
              <a:endParaRPr lang="en-US"/>
            </a:p>
          </p:txBody>
        </p:sp>
        <p:sp>
          <p:nvSpPr>
            <p:cNvPr id="5" name="TextBox 5"/>
            <p:cNvSpPr txBox="1"/>
            <p:nvPr/>
          </p:nvSpPr>
          <p:spPr>
            <a:xfrm>
              <a:off x="0" y="-57150"/>
              <a:ext cx="3982378"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29811" y="3703732"/>
            <a:ext cx="13497412" cy="1591369"/>
            <a:chOff x="0" y="0"/>
            <a:chExt cx="3982378" cy="469529"/>
          </a:xfrm>
        </p:grpSpPr>
        <p:sp>
          <p:nvSpPr>
            <p:cNvPr id="7" name="Freeform 7"/>
            <p:cNvSpPr/>
            <p:nvPr/>
          </p:nvSpPr>
          <p:spPr>
            <a:xfrm>
              <a:off x="0" y="0"/>
              <a:ext cx="3982378" cy="469529"/>
            </a:xfrm>
            <a:custGeom>
              <a:avLst/>
              <a:gdLst/>
              <a:ahLst/>
              <a:cxnLst/>
              <a:rect l="l" t="t" r="r" b="b"/>
              <a:pathLst>
                <a:path w="3982378" h="469529">
                  <a:moveTo>
                    <a:pt x="17208" y="0"/>
                  </a:moveTo>
                  <a:lnTo>
                    <a:pt x="3965171" y="0"/>
                  </a:lnTo>
                  <a:cubicBezTo>
                    <a:pt x="3974674" y="0"/>
                    <a:pt x="3982378" y="7704"/>
                    <a:pt x="3982378" y="17208"/>
                  </a:cubicBezTo>
                  <a:lnTo>
                    <a:pt x="3982378" y="452322"/>
                  </a:lnTo>
                  <a:cubicBezTo>
                    <a:pt x="3982378" y="456886"/>
                    <a:pt x="3980565" y="461262"/>
                    <a:pt x="3977338" y="464489"/>
                  </a:cubicBezTo>
                  <a:cubicBezTo>
                    <a:pt x="3974111" y="467716"/>
                    <a:pt x="3969734" y="469529"/>
                    <a:pt x="3965171" y="469529"/>
                  </a:cubicBezTo>
                  <a:lnTo>
                    <a:pt x="17208" y="469529"/>
                  </a:lnTo>
                  <a:cubicBezTo>
                    <a:pt x="7704" y="469529"/>
                    <a:pt x="0" y="461825"/>
                    <a:pt x="0" y="452322"/>
                  </a:cubicBezTo>
                  <a:lnTo>
                    <a:pt x="0" y="17208"/>
                  </a:lnTo>
                  <a:cubicBezTo>
                    <a:pt x="0" y="7704"/>
                    <a:pt x="7704" y="0"/>
                    <a:pt x="17208" y="0"/>
                  </a:cubicBezTo>
                  <a:close/>
                </a:path>
              </a:pathLst>
            </a:custGeom>
            <a:solidFill>
              <a:srgbClr val="143932"/>
            </a:solidFill>
          </p:spPr>
          <p:txBody>
            <a:bodyPr/>
            <a:lstStyle/>
            <a:p>
              <a:endParaRPr lang="en-US"/>
            </a:p>
          </p:txBody>
        </p:sp>
        <p:sp>
          <p:nvSpPr>
            <p:cNvPr id="8" name="TextBox 8"/>
            <p:cNvSpPr txBox="1"/>
            <p:nvPr/>
          </p:nvSpPr>
          <p:spPr>
            <a:xfrm>
              <a:off x="0" y="-57150"/>
              <a:ext cx="3982378" cy="52667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64801" y="35395"/>
            <a:ext cx="18817602" cy="2065006"/>
            <a:chOff x="0" y="0"/>
            <a:chExt cx="5552087" cy="609275"/>
          </a:xfrm>
        </p:grpSpPr>
        <p:sp>
          <p:nvSpPr>
            <p:cNvPr id="10" name="Freeform 10"/>
            <p:cNvSpPr/>
            <p:nvPr/>
          </p:nvSpPr>
          <p:spPr>
            <a:xfrm>
              <a:off x="0" y="0"/>
              <a:ext cx="5552087" cy="609275"/>
            </a:xfrm>
            <a:custGeom>
              <a:avLst/>
              <a:gdLst/>
              <a:ahLst/>
              <a:cxnLst/>
              <a:rect l="l" t="t" r="r" b="b"/>
              <a:pathLst>
                <a:path w="5552087" h="609275">
                  <a:moveTo>
                    <a:pt x="12343" y="0"/>
                  </a:moveTo>
                  <a:lnTo>
                    <a:pt x="5539745" y="0"/>
                  </a:lnTo>
                  <a:cubicBezTo>
                    <a:pt x="5546561" y="0"/>
                    <a:pt x="5552087" y="5526"/>
                    <a:pt x="5552087" y="12343"/>
                  </a:cubicBezTo>
                  <a:lnTo>
                    <a:pt x="5552087" y="596932"/>
                  </a:lnTo>
                  <a:cubicBezTo>
                    <a:pt x="5552087" y="603749"/>
                    <a:pt x="5546561" y="609275"/>
                    <a:pt x="5539745" y="609275"/>
                  </a:cubicBezTo>
                  <a:lnTo>
                    <a:pt x="12343" y="609275"/>
                  </a:lnTo>
                  <a:cubicBezTo>
                    <a:pt x="5526" y="609275"/>
                    <a:pt x="0" y="603749"/>
                    <a:pt x="0" y="596932"/>
                  </a:cubicBezTo>
                  <a:lnTo>
                    <a:pt x="0" y="12343"/>
                  </a:lnTo>
                  <a:cubicBezTo>
                    <a:pt x="0" y="5526"/>
                    <a:pt x="5526" y="0"/>
                    <a:pt x="12343" y="0"/>
                  </a:cubicBezTo>
                  <a:close/>
                </a:path>
              </a:pathLst>
            </a:custGeom>
            <a:solidFill>
              <a:srgbClr val="143932"/>
            </a:solidFill>
          </p:spPr>
          <p:txBody>
            <a:bodyPr/>
            <a:lstStyle/>
            <a:p>
              <a:endParaRPr lang="en-US"/>
            </a:p>
          </p:txBody>
        </p:sp>
        <p:sp>
          <p:nvSpPr>
            <p:cNvPr id="11" name="TextBox 11"/>
            <p:cNvSpPr txBox="1"/>
            <p:nvPr/>
          </p:nvSpPr>
          <p:spPr>
            <a:xfrm>
              <a:off x="0" y="-57150"/>
              <a:ext cx="5552087" cy="66642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50410" y="498339"/>
            <a:ext cx="8430795" cy="977223"/>
          </a:xfrm>
          <a:prstGeom prst="rect">
            <a:avLst/>
          </a:prstGeom>
        </p:spPr>
        <p:txBody>
          <a:bodyPr lIns="0" tIns="0" rIns="0" bIns="0" rtlCol="0" anchor="t">
            <a:spAutoFit/>
          </a:bodyPr>
          <a:lstStyle/>
          <a:p>
            <a:pPr marL="0" lvl="0" indent="0" algn="ctr">
              <a:lnSpc>
                <a:spcPts val="7562"/>
              </a:lnSpc>
              <a:spcBef>
                <a:spcPct val="0"/>
              </a:spcBef>
            </a:pPr>
            <a:r>
              <a:rPr lang="en-US" sz="5401" b="1">
                <a:solidFill>
                  <a:srgbClr val="FFFBF6"/>
                </a:solidFill>
                <a:latin typeface="Poppins Bold"/>
                <a:ea typeface="Poppins Bold"/>
                <a:cs typeface="Poppins Bold"/>
                <a:sym typeface="Poppins Bold"/>
              </a:rPr>
              <a:t>MAIN BRAND GOALS</a:t>
            </a:r>
          </a:p>
        </p:txBody>
      </p:sp>
      <p:sp>
        <p:nvSpPr>
          <p:cNvPr id="13" name="TextBox 13"/>
          <p:cNvSpPr txBox="1"/>
          <p:nvPr/>
        </p:nvSpPr>
        <p:spPr>
          <a:xfrm>
            <a:off x="6226700" y="4028490"/>
            <a:ext cx="11032600" cy="736403"/>
          </a:xfrm>
          <a:prstGeom prst="rect">
            <a:avLst/>
          </a:prstGeom>
        </p:spPr>
        <p:txBody>
          <a:bodyPr lIns="0" tIns="0" rIns="0" bIns="0" rtlCol="0" anchor="t">
            <a:spAutoFit/>
          </a:bodyPr>
          <a:lstStyle/>
          <a:p>
            <a:pPr algn="l">
              <a:lnSpc>
                <a:spcPts val="5882"/>
              </a:lnSpc>
              <a:spcBef>
                <a:spcPct val="0"/>
              </a:spcBef>
            </a:pPr>
            <a:r>
              <a:rPr lang="en-US" sz="3921" b="1">
                <a:solidFill>
                  <a:srgbClr val="FFFFFF"/>
                </a:solidFill>
                <a:latin typeface="Poppins Bold"/>
                <a:ea typeface="Poppins Bold"/>
                <a:cs typeface="Poppins Bold"/>
                <a:sym typeface="Poppins Bold"/>
              </a:rPr>
              <a:t>Build brand visibility and awareness</a:t>
            </a:r>
          </a:p>
        </p:txBody>
      </p:sp>
      <p:sp>
        <p:nvSpPr>
          <p:cNvPr id="14" name="Freeform 14"/>
          <p:cNvSpPr/>
          <p:nvPr/>
        </p:nvSpPr>
        <p:spPr>
          <a:xfrm>
            <a:off x="3988858" y="3990019"/>
            <a:ext cx="1212324" cy="956220"/>
          </a:xfrm>
          <a:custGeom>
            <a:avLst/>
            <a:gdLst/>
            <a:ahLst/>
            <a:cxnLst/>
            <a:rect l="l" t="t" r="r" b="b"/>
            <a:pathLst>
              <a:path w="1212324" h="956220">
                <a:moveTo>
                  <a:pt x="0" y="0"/>
                </a:moveTo>
                <a:lnTo>
                  <a:pt x="1212323" y="0"/>
                </a:lnTo>
                <a:lnTo>
                  <a:pt x="1212323" y="956220"/>
                </a:lnTo>
                <a:lnTo>
                  <a:pt x="0" y="95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3892424" y="6100543"/>
            <a:ext cx="1572331" cy="949295"/>
          </a:xfrm>
          <a:custGeom>
            <a:avLst/>
            <a:gdLst/>
            <a:ahLst/>
            <a:cxnLst/>
            <a:rect l="l" t="t" r="r" b="b"/>
            <a:pathLst>
              <a:path w="1572331" h="949295">
                <a:moveTo>
                  <a:pt x="0" y="0"/>
                </a:moveTo>
                <a:lnTo>
                  <a:pt x="1572332" y="0"/>
                </a:lnTo>
                <a:lnTo>
                  <a:pt x="1572332" y="949295"/>
                </a:lnTo>
                <a:lnTo>
                  <a:pt x="0" y="949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6192960" y="5965590"/>
            <a:ext cx="9946718" cy="1181100"/>
          </a:xfrm>
          <a:prstGeom prst="rect">
            <a:avLst/>
          </a:prstGeom>
        </p:spPr>
        <p:txBody>
          <a:bodyPr lIns="0" tIns="0" rIns="0" bIns="0" rtlCol="0" anchor="t">
            <a:spAutoFit/>
          </a:bodyPr>
          <a:lstStyle/>
          <a:p>
            <a:pPr algn="l">
              <a:lnSpc>
                <a:spcPts val="4559"/>
              </a:lnSpc>
              <a:spcBef>
                <a:spcPct val="0"/>
              </a:spcBef>
            </a:pPr>
            <a:r>
              <a:rPr lang="en-US" sz="3799" b="1">
                <a:solidFill>
                  <a:srgbClr val="FFFFFF"/>
                </a:solidFill>
                <a:latin typeface="Poppins Bold"/>
                <a:ea typeface="Poppins Bold"/>
                <a:cs typeface="Poppins Bold"/>
                <a:sym typeface="Poppins Bold"/>
              </a:rPr>
              <a:t> Attract new customers and retain current ones </a:t>
            </a:r>
          </a:p>
        </p:txBody>
      </p:sp>
      <p:sp>
        <p:nvSpPr>
          <p:cNvPr id="17" name="Freeform 17"/>
          <p:cNvSpPr/>
          <p:nvPr/>
        </p:nvSpPr>
        <p:spPr>
          <a:xfrm rot="-5400000">
            <a:off x="1837347" y="3870828"/>
            <a:ext cx="1120459" cy="1257177"/>
          </a:xfrm>
          <a:custGeom>
            <a:avLst/>
            <a:gdLst/>
            <a:ahLst/>
            <a:cxnLst/>
            <a:rect l="l" t="t" r="r" b="b"/>
            <a:pathLst>
              <a:path w="1120459" h="1257177">
                <a:moveTo>
                  <a:pt x="0" y="0"/>
                </a:moveTo>
                <a:lnTo>
                  <a:pt x="1120459" y="0"/>
                </a:lnTo>
                <a:lnTo>
                  <a:pt x="1120459" y="1257177"/>
                </a:lnTo>
                <a:lnTo>
                  <a:pt x="0" y="12571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1871774" y="4283849"/>
            <a:ext cx="866079" cy="461249"/>
          </a:xfrm>
          <a:prstGeom prst="rect">
            <a:avLst/>
          </a:prstGeom>
        </p:spPr>
        <p:txBody>
          <a:bodyPr lIns="0" tIns="0" rIns="0" bIns="0" rtlCol="0" anchor="t">
            <a:spAutoFit/>
          </a:bodyPr>
          <a:lstStyle/>
          <a:p>
            <a:pPr algn="ctr">
              <a:lnSpc>
                <a:spcPts val="3500"/>
              </a:lnSpc>
            </a:pPr>
            <a:r>
              <a:rPr lang="en-US" sz="3182">
                <a:solidFill>
                  <a:srgbClr val="FFFFFF"/>
                </a:solidFill>
                <a:latin typeface="Fredoka"/>
                <a:ea typeface="Fredoka"/>
                <a:cs typeface="Fredoka"/>
                <a:sym typeface="Fredoka"/>
              </a:rPr>
              <a:t>01</a:t>
            </a:r>
          </a:p>
        </p:txBody>
      </p:sp>
      <p:sp>
        <p:nvSpPr>
          <p:cNvPr id="19" name="Freeform 19"/>
          <p:cNvSpPr/>
          <p:nvPr/>
        </p:nvSpPr>
        <p:spPr>
          <a:xfrm rot="-5400000">
            <a:off x="1837347" y="5838479"/>
            <a:ext cx="1120459" cy="1257177"/>
          </a:xfrm>
          <a:custGeom>
            <a:avLst/>
            <a:gdLst/>
            <a:ahLst/>
            <a:cxnLst/>
            <a:rect l="l" t="t" r="r" b="b"/>
            <a:pathLst>
              <a:path w="1120459" h="1257177">
                <a:moveTo>
                  <a:pt x="0" y="0"/>
                </a:moveTo>
                <a:lnTo>
                  <a:pt x="1120459" y="0"/>
                </a:lnTo>
                <a:lnTo>
                  <a:pt x="1120459" y="1257177"/>
                </a:lnTo>
                <a:lnTo>
                  <a:pt x="0" y="12571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TextBox 20"/>
          <p:cNvSpPr txBox="1"/>
          <p:nvPr/>
        </p:nvSpPr>
        <p:spPr>
          <a:xfrm>
            <a:off x="1871774" y="6251500"/>
            <a:ext cx="866079" cy="461249"/>
          </a:xfrm>
          <a:prstGeom prst="rect">
            <a:avLst/>
          </a:prstGeom>
        </p:spPr>
        <p:txBody>
          <a:bodyPr lIns="0" tIns="0" rIns="0" bIns="0" rtlCol="0" anchor="t">
            <a:spAutoFit/>
          </a:bodyPr>
          <a:lstStyle/>
          <a:p>
            <a:pPr algn="ctr">
              <a:lnSpc>
                <a:spcPts val="3500"/>
              </a:lnSpc>
            </a:pPr>
            <a:r>
              <a:rPr lang="en-US" sz="3182">
                <a:solidFill>
                  <a:srgbClr val="FFFFFF"/>
                </a:solidFill>
                <a:latin typeface="Fredoka"/>
                <a:ea typeface="Fredoka"/>
                <a:cs typeface="Fredoka"/>
                <a:sym typeface="Fredoka"/>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747" b="-16747"/>
            </a:stretch>
          </a:blipFill>
        </p:spPr>
        <p:txBody>
          <a:bodyPr/>
          <a:lstStyle/>
          <a:p>
            <a:endParaRPr lang="en-US"/>
          </a:p>
        </p:txBody>
      </p:sp>
      <p:grpSp>
        <p:nvGrpSpPr>
          <p:cNvPr id="3" name="Group 3"/>
          <p:cNvGrpSpPr/>
          <p:nvPr/>
        </p:nvGrpSpPr>
        <p:grpSpPr>
          <a:xfrm rot="-5400000">
            <a:off x="17884482" y="-214881"/>
            <a:ext cx="18651536" cy="19081299"/>
            <a:chOff x="0" y="0"/>
            <a:chExt cx="4912339" cy="5025527"/>
          </a:xfrm>
        </p:grpSpPr>
        <p:sp>
          <p:nvSpPr>
            <p:cNvPr id="4" name="Freeform 4"/>
            <p:cNvSpPr/>
            <p:nvPr/>
          </p:nvSpPr>
          <p:spPr>
            <a:xfrm>
              <a:off x="0" y="0"/>
              <a:ext cx="4912339" cy="5025527"/>
            </a:xfrm>
            <a:custGeom>
              <a:avLst/>
              <a:gdLst/>
              <a:ahLst/>
              <a:cxnLst/>
              <a:rect l="l" t="t" r="r" b="b"/>
              <a:pathLst>
                <a:path w="4912339" h="5025527">
                  <a:moveTo>
                    <a:pt x="0" y="0"/>
                  </a:moveTo>
                  <a:lnTo>
                    <a:pt x="4912339" y="0"/>
                  </a:lnTo>
                  <a:lnTo>
                    <a:pt x="4912339" y="5025527"/>
                  </a:lnTo>
                  <a:lnTo>
                    <a:pt x="0" y="5025527"/>
                  </a:lnTo>
                  <a:close/>
                </a:path>
              </a:pathLst>
            </a:custGeom>
            <a:solidFill>
              <a:srgbClr val="143932"/>
            </a:solidFill>
          </p:spPr>
          <p:txBody>
            <a:bodyPr/>
            <a:lstStyle/>
            <a:p>
              <a:endParaRPr lang="en-US"/>
            </a:p>
          </p:txBody>
        </p:sp>
        <p:sp>
          <p:nvSpPr>
            <p:cNvPr id="5" name="TextBox 5"/>
            <p:cNvSpPr txBox="1"/>
            <p:nvPr/>
          </p:nvSpPr>
          <p:spPr>
            <a:xfrm>
              <a:off x="0" y="-38100"/>
              <a:ext cx="4912339" cy="5063627"/>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791323" y="5394382"/>
            <a:ext cx="4352623" cy="3639927"/>
            <a:chOff x="0" y="0"/>
            <a:chExt cx="1146370" cy="958664"/>
          </a:xfrm>
        </p:grpSpPr>
        <p:sp>
          <p:nvSpPr>
            <p:cNvPr id="7" name="Freeform 7"/>
            <p:cNvSpPr/>
            <p:nvPr/>
          </p:nvSpPr>
          <p:spPr>
            <a:xfrm>
              <a:off x="0" y="0"/>
              <a:ext cx="1146370" cy="958664"/>
            </a:xfrm>
            <a:custGeom>
              <a:avLst/>
              <a:gdLst/>
              <a:ahLst/>
              <a:cxnLst/>
              <a:rect l="l" t="t" r="r" b="b"/>
              <a:pathLst>
                <a:path w="1146370" h="958664">
                  <a:moveTo>
                    <a:pt x="0" y="0"/>
                  </a:moveTo>
                  <a:lnTo>
                    <a:pt x="1146370" y="0"/>
                  </a:lnTo>
                  <a:lnTo>
                    <a:pt x="1146370" y="958664"/>
                  </a:lnTo>
                  <a:lnTo>
                    <a:pt x="0" y="958664"/>
                  </a:lnTo>
                  <a:close/>
                </a:path>
              </a:pathLst>
            </a:custGeom>
            <a:solidFill>
              <a:srgbClr val="4C5270"/>
            </a:solidFill>
          </p:spPr>
          <p:txBody>
            <a:bodyPr/>
            <a:lstStyle/>
            <a:p>
              <a:endParaRPr lang="en-US"/>
            </a:p>
          </p:txBody>
        </p:sp>
        <p:sp>
          <p:nvSpPr>
            <p:cNvPr id="8" name="TextBox 8"/>
            <p:cNvSpPr txBox="1"/>
            <p:nvPr/>
          </p:nvSpPr>
          <p:spPr>
            <a:xfrm>
              <a:off x="0" y="-38100"/>
              <a:ext cx="1146370" cy="996764"/>
            </a:xfrm>
            <a:prstGeom prst="rect">
              <a:avLst/>
            </a:prstGeom>
          </p:spPr>
          <p:txBody>
            <a:bodyPr lIns="50800" tIns="50800" rIns="50800" bIns="50800" rtlCol="0" anchor="ctr"/>
            <a:lstStyle/>
            <a:p>
              <a:pPr algn="ctr">
                <a:lnSpc>
                  <a:spcPts val="2240"/>
                </a:lnSpc>
              </a:pPr>
              <a:endParaRPr/>
            </a:p>
          </p:txBody>
        </p:sp>
      </p:grpSp>
      <p:graphicFrame>
        <p:nvGraphicFramePr>
          <p:cNvPr id="9" name="Table 9"/>
          <p:cNvGraphicFramePr>
            <a:graphicFrameLocks noGrp="1"/>
          </p:cNvGraphicFramePr>
          <p:nvPr/>
        </p:nvGraphicFramePr>
        <p:xfrm>
          <a:off x="5949477" y="658560"/>
          <a:ext cx="11309822" cy="8572110"/>
        </p:xfrm>
        <a:graphic>
          <a:graphicData uri="http://schemas.openxmlformats.org/drawingml/2006/table">
            <a:tbl>
              <a:tblPr/>
              <a:tblGrid>
                <a:gridCol w="3175731">
                  <a:extLst>
                    <a:ext uri="{9D8B030D-6E8A-4147-A177-3AD203B41FA5}">
                      <a16:colId xmlns:a16="http://schemas.microsoft.com/office/drawing/2014/main" val="20000"/>
                    </a:ext>
                  </a:extLst>
                </a:gridCol>
                <a:gridCol w="8134091">
                  <a:extLst>
                    <a:ext uri="{9D8B030D-6E8A-4147-A177-3AD203B41FA5}">
                      <a16:colId xmlns:a16="http://schemas.microsoft.com/office/drawing/2014/main" val="20001"/>
                    </a:ext>
                  </a:extLst>
                </a:gridCol>
              </a:tblGrid>
              <a:tr h="1253307">
                <a:tc>
                  <a:txBody>
                    <a:bodyPr/>
                    <a:lstStyle/>
                    <a:p>
                      <a:pPr algn="ctr">
                        <a:lnSpc>
                          <a:spcPts val="2090"/>
                        </a:lnSpc>
                        <a:defRPr/>
                      </a:pPr>
                      <a:r>
                        <a:rPr lang="en-US" sz="1493" b="1" spc="128">
                          <a:solidFill>
                            <a:srgbClr val="000000"/>
                          </a:solidFill>
                          <a:latin typeface="Poppins Bold"/>
                          <a:ea typeface="Poppins Bold"/>
                          <a:cs typeface="Poppins Bold"/>
                          <a:sym typeface="Poppins Bold"/>
                        </a:rPr>
                        <a:t>INTERESTS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Business growth and franchising opportunities</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Supporting other Ethiopian-owned businesses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92051">
                <a:tc>
                  <a:txBody>
                    <a:bodyPr/>
                    <a:lstStyle/>
                    <a:p>
                      <a:pPr algn="ctr">
                        <a:lnSpc>
                          <a:spcPts val="2090"/>
                        </a:lnSpc>
                        <a:defRPr/>
                      </a:pPr>
                      <a:r>
                        <a:rPr lang="en-US" sz="1493" b="1" spc="189">
                          <a:solidFill>
                            <a:srgbClr val="000000"/>
                          </a:solidFill>
                          <a:latin typeface="Poppins Bold"/>
                          <a:ea typeface="Poppins Bold"/>
                          <a:cs typeface="Poppins Bold"/>
                          <a:sym typeface="Poppins Bold"/>
                        </a:rPr>
                        <a:t>HOBBIES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Cooking traditional Ethiopian dishes</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watching soccer (EPL)</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6907">
                <a:tc>
                  <a:txBody>
                    <a:bodyPr/>
                    <a:lstStyle/>
                    <a:p>
                      <a:pPr algn="ctr">
                        <a:lnSpc>
                          <a:spcPts val="2090"/>
                        </a:lnSpc>
                        <a:defRPr/>
                      </a:pPr>
                      <a:r>
                        <a:rPr lang="en-US" sz="1493" b="1" spc="128">
                          <a:solidFill>
                            <a:srgbClr val="000000"/>
                          </a:solidFill>
                          <a:latin typeface="Poppins Bold"/>
                          <a:ea typeface="Poppins Bold"/>
                          <a:cs typeface="Poppins Bold"/>
                          <a:sym typeface="Poppins Bold"/>
                        </a:rPr>
                        <a:t>NEEDS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Reliable tax and bookkeeping services</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Help with payroll and employee benefits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82895">
                <a:tc>
                  <a:txBody>
                    <a:bodyPr/>
                    <a:lstStyle/>
                    <a:p>
                      <a:pPr algn="ctr">
                        <a:lnSpc>
                          <a:spcPts val="2090"/>
                        </a:lnSpc>
                        <a:defRPr/>
                      </a:pPr>
                      <a:r>
                        <a:rPr lang="en-US" sz="1493" b="1" spc="128">
                          <a:solidFill>
                            <a:srgbClr val="000000"/>
                          </a:solidFill>
                          <a:latin typeface="Poppins Bold"/>
                          <a:ea typeface="Poppins Bold"/>
                          <a:cs typeface="Poppins Bold"/>
                          <a:sym typeface="Poppins Bold"/>
                        </a:rPr>
                        <a:t>PAIN POINTS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Missed deadlines in the past due to unclear tax obligations</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Needs a one-stop shop for business and personal services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31181">
                <a:tc>
                  <a:txBody>
                    <a:bodyPr/>
                    <a:lstStyle/>
                    <a:p>
                      <a:pPr algn="ctr">
                        <a:lnSpc>
                          <a:spcPts val="2090"/>
                        </a:lnSpc>
                        <a:defRPr/>
                      </a:pPr>
                      <a:r>
                        <a:rPr lang="en-US" sz="1493" b="1" spc="128">
                          <a:solidFill>
                            <a:srgbClr val="000000"/>
                          </a:solidFill>
                          <a:latin typeface="Poppins Bold"/>
                          <a:ea typeface="Poppins Bold"/>
                          <a:cs typeface="Poppins Bold"/>
                          <a:sym typeface="Poppins Bold"/>
                        </a:rPr>
                        <a:t>GOALS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Scale his restaurant to a third location</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Stay compliant with IRS and state filings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76987">
                <a:tc>
                  <a:txBody>
                    <a:bodyPr/>
                    <a:lstStyle/>
                    <a:p>
                      <a:pPr algn="ctr">
                        <a:lnSpc>
                          <a:spcPts val="2090"/>
                        </a:lnSpc>
                        <a:defRPr/>
                      </a:pPr>
                      <a:r>
                        <a:rPr lang="en-US" sz="1493" b="1" spc="128">
                          <a:solidFill>
                            <a:srgbClr val="000000"/>
                          </a:solidFill>
                          <a:latin typeface="Poppins Bold"/>
                          <a:ea typeface="Poppins Bold"/>
                          <a:cs typeface="Poppins Bold"/>
                          <a:sym typeface="Poppins Bold"/>
                        </a:rPr>
                        <a:t>MOTIVATION</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Provide jobs and good food to the community</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Be seen as a trusted, professional business owner</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218782">
                <a:tc>
                  <a:txBody>
                    <a:bodyPr/>
                    <a:lstStyle/>
                    <a:p>
                      <a:pPr algn="ctr">
                        <a:lnSpc>
                          <a:spcPts val="2090"/>
                        </a:lnSpc>
                        <a:defRPr/>
                      </a:pPr>
                      <a:r>
                        <a:rPr lang="en-US" sz="1493" b="1" spc="189">
                          <a:solidFill>
                            <a:srgbClr val="000000"/>
                          </a:solidFill>
                          <a:latin typeface="Poppins Bold"/>
                          <a:ea typeface="Poppins Bold"/>
                          <a:cs typeface="Poppins Bold"/>
                          <a:sym typeface="Poppins Bold"/>
                        </a:rPr>
                        <a:t>FRUSTRATION</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65526" lvl="1" indent="-182763" algn="just">
                        <a:lnSpc>
                          <a:spcPts val="2370"/>
                        </a:lnSpc>
                        <a:buFont typeface="Arial"/>
                        <a:buChar char="•"/>
                        <a:defRPr/>
                      </a:pPr>
                      <a:r>
                        <a:rPr lang="en-US" sz="1693">
                          <a:solidFill>
                            <a:srgbClr val="000000"/>
                          </a:solidFill>
                          <a:latin typeface="Poppins"/>
                          <a:ea typeface="Poppins"/>
                          <a:cs typeface="Poppins"/>
                          <a:sym typeface="Poppins"/>
                        </a:rPr>
                        <a:t>Feeling lost with IRS rules and forms</a:t>
                      </a:r>
                      <a:endParaRPr lang="en-US" sz="1100"/>
                    </a:p>
                    <a:p>
                      <a:pPr marL="365526" lvl="1" indent="-182763" algn="just">
                        <a:lnSpc>
                          <a:spcPts val="2370"/>
                        </a:lnSpc>
                        <a:buFont typeface="Arial"/>
                        <a:buChar char="•"/>
                      </a:pPr>
                      <a:r>
                        <a:rPr lang="en-US" sz="1693">
                          <a:solidFill>
                            <a:srgbClr val="000000"/>
                          </a:solidFill>
                          <a:latin typeface="Poppins"/>
                          <a:ea typeface="Poppins"/>
                          <a:cs typeface="Poppins"/>
                          <a:sym typeface="Poppins"/>
                        </a:rPr>
                        <a:t>Getting “generic” service from large consulting firms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10" name="Group 10"/>
          <p:cNvGrpSpPr/>
          <p:nvPr/>
        </p:nvGrpSpPr>
        <p:grpSpPr>
          <a:xfrm>
            <a:off x="1238759" y="1770546"/>
            <a:ext cx="3372954" cy="3372954"/>
            <a:chOff x="0" y="0"/>
            <a:chExt cx="812800" cy="812800"/>
          </a:xfrm>
        </p:grpSpPr>
        <p:sp>
          <p:nvSpPr>
            <p:cNvPr id="11" name="Freeform 11"/>
            <p:cNvSpPr/>
            <p:nvPr/>
          </p:nvSpPr>
          <p:spPr>
            <a:xfrm>
              <a:off x="0" y="0"/>
              <a:ext cx="812800" cy="812800"/>
            </a:xfrm>
            <a:custGeom>
              <a:avLst/>
              <a:gdLst/>
              <a:ahLst/>
              <a:cxnLst/>
              <a:rect l="l" t="t" r="r" b="b"/>
              <a:pathLst>
                <a:path w="812800" h="812800">
                  <a:moveTo>
                    <a:pt x="52792" y="0"/>
                  </a:moveTo>
                  <a:lnTo>
                    <a:pt x="760008" y="0"/>
                  </a:lnTo>
                  <a:cubicBezTo>
                    <a:pt x="789164" y="0"/>
                    <a:pt x="812800" y="23636"/>
                    <a:pt x="812800" y="52792"/>
                  </a:cubicBezTo>
                  <a:lnTo>
                    <a:pt x="812800" y="760008"/>
                  </a:lnTo>
                  <a:cubicBezTo>
                    <a:pt x="812800" y="789164"/>
                    <a:pt x="789164" y="812800"/>
                    <a:pt x="760008" y="812800"/>
                  </a:cubicBezTo>
                  <a:lnTo>
                    <a:pt x="52792" y="812800"/>
                  </a:lnTo>
                  <a:cubicBezTo>
                    <a:pt x="23636" y="812800"/>
                    <a:pt x="0" y="789164"/>
                    <a:pt x="0" y="760008"/>
                  </a:cubicBezTo>
                  <a:lnTo>
                    <a:pt x="0" y="52792"/>
                  </a:lnTo>
                  <a:cubicBezTo>
                    <a:pt x="0" y="23636"/>
                    <a:pt x="23636" y="0"/>
                    <a:pt x="52792" y="0"/>
                  </a:cubicBezTo>
                  <a:close/>
                </a:path>
              </a:pathLst>
            </a:custGeom>
            <a:blipFill>
              <a:blip r:embed="rId4"/>
              <a:stretch>
                <a:fillRect t="-11633" b="-11633"/>
              </a:stretch>
            </a:blipFill>
          </p:spPr>
          <p:txBody>
            <a:bodyPr/>
            <a:lstStyle/>
            <a:p>
              <a:endParaRPr lang="en-US"/>
            </a:p>
          </p:txBody>
        </p:sp>
      </p:grpSp>
      <p:sp>
        <p:nvSpPr>
          <p:cNvPr id="12" name="TextBox 12"/>
          <p:cNvSpPr txBox="1"/>
          <p:nvPr/>
        </p:nvSpPr>
        <p:spPr>
          <a:xfrm>
            <a:off x="781798" y="1085850"/>
            <a:ext cx="4488641" cy="371552"/>
          </a:xfrm>
          <a:prstGeom prst="rect">
            <a:avLst/>
          </a:prstGeom>
        </p:spPr>
        <p:txBody>
          <a:bodyPr lIns="0" tIns="0" rIns="0" bIns="0" rtlCol="0" anchor="t">
            <a:spAutoFit/>
          </a:bodyPr>
          <a:lstStyle/>
          <a:p>
            <a:pPr algn="l">
              <a:lnSpc>
                <a:spcPts val="2831"/>
              </a:lnSpc>
            </a:pPr>
            <a:r>
              <a:rPr lang="en-US" sz="2860" b="1" spc="177">
                <a:solidFill>
                  <a:srgbClr val="191919"/>
                </a:solidFill>
                <a:latin typeface="Glacial Indifference Bold"/>
                <a:ea typeface="Glacial Indifference Bold"/>
                <a:cs typeface="Glacial Indifference Bold"/>
                <a:sym typeface="Glacial Indifference Bold"/>
              </a:rPr>
              <a:t>BUSINESSMAN BINYAM</a:t>
            </a:r>
          </a:p>
        </p:txBody>
      </p:sp>
      <p:grpSp>
        <p:nvGrpSpPr>
          <p:cNvPr id="13" name="Group 13"/>
          <p:cNvGrpSpPr/>
          <p:nvPr/>
        </p:nvGrpSpPr>
        <p:grpSpPr>
          <a:xfrm>
            <a:off x="1038225" y="5618215"/>
            <a:ext cx="1682606" cy="3165152"/>
            <a:chOff x="0" y="0"/>
            <a:chExt cx="2243475" cy="4220202"/>
          </a:xfrm>
        </p:grpSpPr>
        <p:sp>
          <p:nvSpPr>
            <p:cNvPr id="14" name="TextBox 14"/>
            <p:cNvSpPr txBox="1"/>
            <p:nvPr/>
          </p:nvSpPr>
          <p:spPr>
            <a:xfrm>
              <a:off x="0" y="1989198"/>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OCCUPATION</a:t>
              </a:r>
            </a:p>
          </p:txBody>
        </p:sp>
        <p:sp>
          <p:nvSpPr>
            <p:cNvPr id="15" name="TextBox 15"/>
            <p:cNvSpPr txBox="1"/>
            <p:nvPr/>
          </p:nvSpPr>
          <p:spPr>
            <a:xfrm>
              <a:off x="0" y="19050"/>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NAME</a:t>
              </a:r>
            </a:p>
          </p:txBody>
        </p:sp>
        <p:sp>
          <p:nvSpPr>
            <p:cNvPr id="16" name="TextBox 16"/>
            <p:cNvSpPr txBox="1"/>
            <p:nvPr/>
          </p:nvSpPr>
          <p:spPr>
            <a:xfrm>
              <a:off x="0" y="677489"/>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AGE</a:t>
              </a:r>
            </a:p>
          </p:txBody>
        </p:sp>
        <p:sp>
          <p:nvSpPr>
            <p:cNvPr id="17" name="TextBox 17"/>
            <p:cNvSpPr txBox="1"/>
            <p:nvPr/>
          </p:nvSpPr>
          <p:spPr>
            <a:xfrm>
              <a:off x="0" y="1331599"/>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LOCATION</a:t>
              </a:r>
            </a:p>
          </p:txBody>
        </p:sp>
        <p:sp>
          <p:nvSpPr>
            <p:cNvPr id="18" name="TextBox 18"/>
            <p:cNvSpPr txBox="1"/>
            <p:nvPr/>
          </p:nvSpPr>
          <p:spPr>
            <a:xfrm>
              <a:off x="0" y="2644148"/>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MARITAL STATUS</a:t>
              </a:r>
            </a:p>
          </p:txBody>
        </p:sp>
        <p:sp>
          <p:nvSpPr>
            <p:cNvPr id="19" name="TextBox 19"/>
            <p:cNvSpPr txBox="1"/>
            <p:nvPr/>
          </p:nvSpPr>
          <p:spPr>
            <a:xfrm>
              <a:off x="0" y="3297419"/>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KIDS</a:t>
              </a:r>
            </a:p>
          </p:txBody>
        </p:sp>
        <p:sp>
          <p:nvSpPr>
            <p:cNvPr id="20" name="TextBox 20"/>
            <p:cNvSpPr txBox="1"/>
            <p:nvPr/>
          </p:nvSpPr>
          <p:spPr>
            <a:xfrm>
              <a:off x="0" y="3950689"/>
              <a:ext cx="2243475" cy="269513"/>
            </a:xfrm>
            <a:prstGeom prst="rect">
              <a:avLst/>
            </a:prstGeom>
          </p:spPr>
          <p:txBody>
            <a:bodyPr lIns="0" tIns="0" rIns="0" bIns="0" rtlCol="0" anchor="t">
              <a:spAutoFit/>
            </a:bodyPr>
            <a:lstStyle/>
            <a:p>
              <a:pPr algn="l">
                <a:lnSpc>
                  <a:spcPts val="1474"/>
                </a:lnSpc>
              </a:pPr>
              <a:r>
                <a:rPr lang="en-US" sz="1474" b="1" spc="61">
                  <a:solidFill>
                    <a:srgbClr val="FFFFFF"/>
                  </a:solidFill>
                  <a:latin typeface="Glacial Indifference Bold"/>
                  <a:ea typeface="Glacial Indifference Bold"/>
                  <a:cs typeface="Glacial Indifference Bold"/>
                  <a:sym typeface="Glacial Indifference Bold"/>
                </a:rPr>
                <a:t>ANNUAL INCOME</a:t>
              </a:r>
            </a:p>
          </p:txBody>
        </p:sp>
      </p:grpSp>
      <p:grpSp>
        <p:nvGrpSpPr>
          <p:cNvPr id="21" name="Group 21"/>
          <p:cNvGrpSpPr/>
          <p:nvPr/>
        </p:nvGrpSpPr>
        <p:grpSpPr>
          <a:xfrm>
            <a:off x="2934761" y="5621462"/>
            <a:ext cx="2425770" cy="3185767"/>
            <a:chOff x="0" y="0"/>
            <a:chExt cx="3234360" cy="4247689"/>
          </a:xfrm>
        </p:grpSpPr>
        <p:sp>
          <p:nvSpPr>
            <p:cNvPr id="22" name="TextBox 22"/>
            <p:cNvSpPr txBox="1"/>
            <p:nvPr/>
          </p:nvSpPr>
          <p:spPr>
            <a:xfrm>
              <a:off x="0" y="28575"/>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Binyam Kebede</a:t>
              </a:r>
            </a:p>
          </p:txBody>
        </p:sp>
        <p:sp>
          <p:nvSpPr>
            <p:cNvPr id="23" name="TextBox 23"/>
            <p:cNvSpPr txBox="1"/>
            <p:nvPr/>
          </p:nvSpPr>
          <p:spPr>
            <a:xfrm>
              <a:off x="0" y="1994395"/>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Restaurant Owner</a:t>
              </a:r>
            </a:p>
          </p:txBody>
        </p:sp>
        <p:sp>
          <p:nvSpPr>
            <p:cNvPr id="24" name="TextBox 24"/>
            <p:cNvSpPr txBox="1"/>
            <p:nvPr/>
          </p:nvSpPr>
          <p:spPr>
            <a:xfrm>
              <a:off x="0" y="1341124"/>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Takoma Park, MD</a:t>
              </a:r>
            </a:p>
          </p:txBody>
        </p:sp>
        <p:sp>
          <p:nvSpPr>
            <p:cNvPr id="25" name="TextBox 25"/>
            <p:cNvSpPr txBox="1"/>
            <p:nvPr/>
          </p:nvSpPr>
          <p:spPr>
            <a:xfrm>
              <a:off x="0" y="682685"/>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44</a:t>
              </a:r>
            </a:p>
          </p:txBody>
        </p:sp>
        <p:sp>
          <p:nvSpPr>
            <p:cNvPr id="26" name="TextBox 26"/>
            <p:cNvSpPr txBox="1"/>
            <p:nvPr/>
          </p:nvSpPr>
          <p:spPr>
            <a:xfrm>
              <a:off x="0" y="2649344"/>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Yes</a:t>
              </a:r>
            </a:p>
          </p:txBody>
        </p:sp>
        <p:sp>
          <p:nvSpPr>
            <p:cNvPr id="27" name="TextBox 27"/>
            <p:cNvSpPr txBox="1"/>
            <p:nvPr/>
          </p:nvSpPr>
          <p:spPr>
            <a:xfrm>
              <a:off x="0" y="3302615"/>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No</a:t>
              </a:r>
            </a:p>
          </p:txBody>
        </p:sp>
        <p:sp>
          <p:nvSpPr>
            <p:cNvPr id="28" name="TextBox 28"/>
            <p:cNvSpPr txBox="1"/>
            <p:nvPr/>
          </p:nvSpPr>
          <p:spPr>
            <a:xfrm>
              <a:off x="0" y="3955886"/>
              <a:ext cx="3234360" cy="291803"/>
            </a:xfrm>
            <a:prstGeom prst="rect">
              <a:avLst/>
            </a:prstGeom>
          </p:spPr>
          <p:txBody>
            <a:bodyPr lIns="0" tIns="0" rIns="0" bIns="0" rtlCol="0" anchor="t">
              <a:spAutoFit/>
            </a:bodyPr>
            <a:lstStyle/>
            <a:p>
              <a:pPr algn="l">
                <a:lnSpc>
                  <a:spcPts val="1585"/>
                </a:lnSpc>
              </a:pPr>
              <a:r>
                <a:rPr lang="en-US" sz="1585" spc="115">
                  <a:solidFill>
                    <a:srgbClr val="FFFFFF"/>
                  </a:solidFill>
                  <a:latin typeface="Glacial Indifference"/>
                  <a:ea typeface="Glacial Indifference"/>
                  <a:cs typeface="Glacial Indifference"/>
                  <a:sym typeface="Glacial Indifference"/>
                </a:rPr>
                <a:t>$70.000</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747" b="-16747"/>
            </a:stretch>
          </a:blipFill>
        </p:spPr>
        <p:txBody>
          <a:bodyPr/>
          <a:lstStyle/>
          <a:p>
            <a:endParaRPr lang="en-US"/>
          </a:p>
        </p:txBody>
      </p:sp>
      <p:grpSp>
        <p:nvGrpSpPr>
          <p:cNvPr id="3" name="Group 3"/>
          <p:cNvGrpSpPr/>
          <p:nvPr/>
        </p:nvGrpSpPr>
        <p:grpSpPr>
          <a:xfrm rot="-10800000">
            <a:off x="-181768" y="-1177907"/>
            <a:ext cx="18651536" cy="12230538"/>
            <a:chOff x="0" y="0"/>
            <a:chExt cx="4912339" cy="3221212"/>
          </a:xfrm>
        </p:grpSpPr>
        <p:sp>
          <p:nvSpPr>
            <p:cNvPr id="4" name="Freeform 4"/>
            <p:cNvSpPr/>
            <p:nvPr/>
          </p:nvSpPr>
          <p:spPr>
            <a:xfrm>
              <a:off x="0" y="0"/>
              <a:ext cx="4912339" cy="3221212"/>
            </a:xfrm>
            <a:custGeom>
              <a:avLst/>
              <a:gdLst/>
              <a:ahLst/>
              <a:cxnLst/>
              <a:rect l="l" t="t" r="r" b="b"/>
              <a:pathLst>
                <a:path w="4912339" h="3221212">
                  <a:moveTo>
                    <a:pt x="0" y="0"/>
                  </a:moveTo>
                  <a:lnTo>
                    <a:pt x="4912339" y="0"/>
                  </a:lnTo>
                  <a:lnTo>
                    <a:pt x="4912339" y="3221212"/>
                  </a:lnTo>
                  <a:lnTo>
                    <a:pt x="0" y="3221212"/>
                  </a:lnTo>
                  <a:close/>
                </a:path>
              </a:pathLst>
            </a:custGeom>
            <a:solidFill>
              <a:srgbClr val="143932"/>
            </a:solidFill>
          </p:spPr>
          <p:txBody>
            <a:bodyPr/>
            <a:lstStyle/>
            <a:p>
              <a:endParaRPr lang="en-US"/>
            </a:p>
          </p:txBody>
        </p:sp>
        <p:sp>
          <p:nvSpPr>
            <p:cNvPr id="5" name="TextBox 5"/>
            <p:cNvSpPr txBox="1"/>
            <p:nvPr/>
          </p:nvSpPr>
          <p:spPr>
            <a:xfrm>
              <a:off x="0" y="-47625"/>
              <a:ext cx="4912339" cy="3268837"/>
            </a:xfrm>
            <a:prstGeom prst="rect">
              <a:avLst/>
            </a:prstGeom>
          </p:spPr>
          <p:txBody>
            <a:bodyPr lIns="50800" tIns="50800" rIns="50800" bIns="50800" rtlCol="0" anchor="ctr"/>
            <a:lstStyle/>
            <a:p>
              <a:pPr algn="ctr">
                <a:lnSpc>
                  <a:spcPts val="2240"/>
                </a:lnSpc>
              </a:pPr>
              <a:endParaRPr/>
            </a:p>
          </p:txBody>
        </p:sp>
      </p:grpSp>
      <p:graphicFrame>
        <p:nvGraphicFramePr>
          <p:cNvPr id="6" name="Table 6"/>
          <p:cNvGraphicFramePr>
            <a:graphicFrameLocks noGrp="1"/>
          </p:cNvGraphicFramePr>
          <p:nvPr/>
        </p:nvGraphicFramePr>
        <p:xfrm>
          <a:off x="5949477" y="1243051"/>
          <a:ext cx="11309822" cy="8124768"/>
        </p:xfrm>
        <a:graphic>
          <a:graphicData uri="http://schemas.openxmlformats.org/drawingml/2006/table">
            <a:tbl>
              <a:tblPr/>
              <a:tblGrid>
                <a:gridCol w="3175731">
                  <a:extLst>
                    <a:ext uri="{9D8B030D-6E8A-4147-A177-3AD203B41FA5}">
                      <a16:colId xmlns:a16="http://schemas.microsoft.com/office/drawing/2014/main" val="20000"/>
                    </a:ext>
                  </a:extLst>
                </a:gridCol>
                <a:gridCol w="8134091">
                  <a:extLst>
                    <a:ext uri="{9D8B030D-6E8A-4147-A177-3AD203B41FA5}">
                      <a16:colId xmlns:a16="http://schemas.microsoft.com/office/drawing/2014/main" val="20001"/>
                    </a:ext>
                  </a:extLst>
                </a:gridCol>
              </a:tblGrid>
              <a:tr h="1288897">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INTERESTS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l">
                        <a:lnSpc>
                          <a:spcPts val="2090"/>
                        </a:lnSpc>
                        <a:buFont typeface="Arial"/>
                        <a:buChar char="•"/>
                        <a:defRPr/>
                      </a:pPr>
                      <a:r>
                        <a:rPr lang="en-US" sz="1493" u="none" strike="noStrike" spc="128">
                          <a:solidFill>
                            <a:srgbClr val="000000"/>
                          </a:solidFill>
                          <a:latin typeface="Poppins"/>
                          <a:ea typeface="Poppins"/>
                          <a:cs typeface="Poppins"/>
                          <a:sym typeface="Poppins"/>
                        </a:rPr>
                        <a:t>Sharing “day in my life” content as a student</a:t>
                      </a:r>
                      <a:endParaRPr lang="en-US" sz="1100"/>
                    </a:p>
                    <a:p>
                      <a:pPr marL="322347" lvl="1" indent="-161174" algn="l">
                        <a:lnSpc>
                          <a:spcPts val="2090"/>
                        </a:lnSpc>
                        <a:buFont typeface="Arial"/>
                        <a:buChar char="•"/>
                      </a:pPr>
                      <a:r>
                        <a:rPr lang="en-US" sz="1493" u="none" strike="noStrike" spc="128">
                          <a:solidFill>
                            <a:srgbClr val="000000"/>
                          </a:solidFill>
                          <a:latin typeface="Poppins"/>
                          <a:ea typeface="Poppins"/>
                          <a:cs typeface="Poppins"/>
                          <a:sym typeface="Poppins"/>
                        </a:rPr>
                        <a:t>Late-night YouTube rabbit holes (vlogs, study tips, immigration updates)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5143">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HOBBIES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l">
                        <a:lnSpc>
                          <a:spcPts val="2090"/>
                        </a:lnSpc>
                        <a:buFont typeface="Arial"/>
                        <a:buChar char="•"/>
                        <a:defRPr/>
                      </a:pPr>
                      <a:r>
                        <a:rPr lang="en-US" sz="1493" u="none" strike="noStrike" spc="128">
                          <a:solidFill>
                            <a:srgbClr val="000000"/>
                          </a:solidFill>
                          <a:latin typeface="Poppins"/>
                          <a:ea typeface="Poppins"/>
                          <a:cs typeface="Poppins"/>
                          <a:sym typeface="Poppins"/>
                        </a:rPr>
                        <a:t>Shooting content for Tiktok</a:t>
                      </a:r>
                      <a:endParaRPr lang="en-US" sz="1100"/>
                    </a:p>
                    <a:p>
                      <a:pPr marL="322347" lvl="1" indent="-161174" algn="l">
                        <a:lnSpc>
                          <a:spcPts val="2090"/>
                        </a:lnSpc>
                        <a:buFont typeface="Arial"/>
                        <a:buChar char="•"/>
                      </a:pPr>
                      <a:r>
                        <a:rPr lang="en-US" sz="1493" u="none" strike="noStrike" spc="128">
                          <a:solidFill>
                            <a:srgbClr val="000000"/>
                          </a:solidFill>
                          <a:latin typeface="Poppins"/>
                          <a:ea typeface="Poppins"/>
                          <a:cs typeface="Poppins"/>
                          <a:sym typeface="Poppins"/>
                        </a:rPr>
                        <a:t>Going to the gym</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288897">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NEEDS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l">
                        <a:lnSpc>
                          <a:spcPts val="2090"/>
                        </a:lnSpc>
                        <a:buFont typeface="Arial"/>
                        <a:buChar char="•"/>
                        <a:defRPr/>
                      </a:pPr>
                      <a:r>
                        <a:rPr lang="en-US" sz="1493" u="none" strike="noStrike" spc="128">
                          <a:solidFill>
                            <a:srgbClr val="000000"/>
                          </a:solidFill>
                          <a:latin typeface="Poppins"/>
                          <a:ea typeface="Poppins"/>
                          <a:cs typeface="Poppins"/>
                          <a:sym typeface="Poppins"/>
                        </a:rPr>
                        <a:t>Step-by-step guidance for staying in status (OPT, CPT, extensions)</a:t>
                      </a:r>
                      <a:endParaRPr lang="en-US" sz="1100"/>
                    </a:p>
                    <a:p>
                      <a:pPr marL="322347" lvl="1" indent="-161174" algn="l">
                        <a:lnSpc>
                          <a:spcPts val="2090"/>
                        </a:lnSpc>
                        <a:buFont typeface="Arial"/>
                        <a:buChar char="•"/>
                      </a:pPr>
                      <a:r>
                        <a:rPr lang="en-US" sz="1493" u="none" strike="noStrike" spc="128">
                          <a:solidFill>
                            <a:srgbClr val="000000"/>
                          </a:solidFill>
                          <a:latin typeface="Poppins"/>
                          <a:ea typeface="Poppins"/>
                          <a:cs typeface="Poppins"/>
                          <a:sym typeface="Poppins"/>
                        </a:rPr>
                        <a:t>Affordable help filing visa-related forms (change of status, I-20 issues)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88897">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PAIN POINTS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just">
                        <a:lnSpc>
                          <a:spcPts val="2090"/>
                        </a:lnSpc>
                        <a:buFont typeface="Arial"/>
                        <a:buChar char="•"/>
                        <a:defRPr/>
                      </a:pPr>
                      <a:r>
                        <a:rPr lang="en-US" sz="1493" u="none" strike="noStrike" spc="128">
                          <a:solidFill>
                            <a:srgbClr val="000000"/>
                          </a:solidFill>
                          <a:latin typeface="Poppins"/>
                          <a:ea typeface="Poppins"/>
                          <a:cs typeface="Poppins"/>
                          <a:sym typeface="Poppins"/>
                        </a:rPr>
                        <a:t>Needs help interpreting Form I-539 and other USCIS forms</a:t>
                      </a:r>
                      <a:endParaRPr lang="en-US" sz="1100"/>
                    </a:p>
                    <a:p>
                      <a:pPr marL="322347" lvl="1" indent="-161174" algn="just">
                        <a:lnSpc>
                          <a:spcPts val="2090"/>
                        </a:lnSpc>
                        <a:buFont typeface="Arial"/>
                        <a:buChar char="•"/>
                      </a:pPr>
                      <a:r>
                        <a:rPr lang="en-US" sz="1493" u="none" strike="noStrike" spc="128">
                          <a:solidFill>
                            <a:srgbClr val="000000"/>
                          </a:solidFill>
                          <a:latin typeface="Poppins"/>
                          <a:ea typeface="Poppins"/>
                          <a:cs typeface="Poppins"/>
                          <a:sym typeface="Poppins"/>
                        </a:rPr>
                        <a:t>Her student visa is expiring soon, and she doesn’t want to lose status</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84368">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GOALS</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just">
                        <a:lnSpc>
                          <a:spcPts val="2090"/>
                        </a:lnSpc>
                        <a:buFont typeface="Arial"/>
                        <a:buChar char="•"/>
                        <a:defRPr/>
                      </a:pPr>
                      <a:r>
                        <a:rPr lang="en-US" sz="1493" u="none" strike="noStrike" spc="128">
                          <a:solidFill>
                            <a:srgbClr val="000000"/>
                          </a:solidFill>
                          <a:latin typeface="Poppins"/>
                          <a:ea typeface="Poppins"/>
                          <a:cs typeface="Poppins"/>
                          <a:sym typeface="Poppins"/>
                        </a:rPr>
                        <a:t>Secure work authorization after graduation (OPT)</a:t>
                      </a:r>
                      <a:endParaRPr lang="en-US" sz="1100"/>
                    </a:p>
                    <a:p>
                      <a:pPr marL="322347" lvl="1" indent="-161174" algn="just">
                        <a:lnSpc>
                          <a:spcPts val="2090"/>
                        </a:lnSpc>
                        <a:buFont typeface="Arial"/>
                        <a:buChar char="•"/>
                      </a:pPr>
                      <a:r>
                        <a:rPr lang="en-US" sz="1493" u="none" strike="noStrike" spc="128">
                          <a:solidFill>
                            <a:srgbClr val="000000"/>
                          </a:solidFill>
                          <a:latin typeface="Poppins"/>
                          <a:ea typeface="Poppins"/>
                          <a:cs typeface="Poppins"/>
                          <a:sym typeface="Poppins"/>
                        </a:rPr>
                        <a:t>Eventually transition to permanent residency</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57748">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MOTIVATION</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l">
                        <a:lnSpc>
                          <a:spcPts val="2090"/>
                        </a:lnSpc>
                        <a:buFont typeface="Arial"/>
                        <a:buChar char="•"/>
                        <a:defRPr/>
                      </a:pPr>
                      <a:r>
                        <a:rPr lang="en-US" sz="1493" u="none" strike="noStrike" spc="128">
                          <a:solidFill>
                            <a:srgbClr val="000000"/>
                          </a:solidFill>
                          <a:latin typeface="Poppins"/>
                          <a:ea typeface="Poppins"/>
                          <a:cs typeface="Poppins"/>
                          <a:sym typeface="Poppins"/>
                        </a:rPr>
                        <a:t>Immigration status equals security and future career opportunities</a:t>
                      </a:r>
                      <a:endParaRPr lang="en-US" sz="1100"/>
                    </a:p>
                    <a:p>
                      <a:pPr marL="322347" lvl="1" indent="-161174" algn="l">
                        <a:lnSpc>
                          <a:spcPts val="2090"/>
                        </a:lnSpc>
                        <a:buFont typeface="Arial"/>
                        <a:buChar char="•"/>
                      </a:pPr>
                      <a:r>
                        <a:rPr lang="en-US" sz="1493" u="none" strike="noStrike" spc="128">
                          <a:solidFill>
                            <a:srgbClr val="000000"/>
                          </a:solidFill>
                          <a:latin typeface="Poppins"/>
                          <a:ea typeface="Poppins"/>
                          <a:cs typeface="Poppins"/>
                          <a:sym typeface="Poppins"/>
                        </a:rPr>
                        <a:t>She wants to support her family financially and emotionally</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080818">
                <a:tc>
                  <a:txBody>
                    <a:bodyPr/>
                    <a:lstStyle/>
                    <a:p>
                      <a:pPr marL="0" lvl="0" indent="0" algn="ctr">
                        <a:lnSpc>
                          <a:spcPts val="2090"/>
                        </a:lnSpc>
                        <a:spcBef>
                          <a:spcPct val="0"/>
                        </a:spcBef>
                        <a:defRPr/>
                      </a:pPr>
                      <a:r>
                        <a:rPr lang="en-US" sz="1493" b="1" u="none" strike="noStrike" spc="128">
                          <a:solidFill>
                            <a:srgbClr val="000000"/>
                          </a:solidFill>
                          <a:latin typeface="Poppins Bold"/>
                          <a:ea typeface="Poppins Bold"/>
                          <a:cs typeface="Poppins Bold"/>
                          <a:sym typeface="Poppins Bold"/>
                        </a:rPr>
                        <a:t>FRUSTRATION</a:t>
                      </a:r>
                      <a:endParaRPr lang="en-US" sz="1100"/>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BF6"/>
                    </a:solidFill>
                  </a:tcPr>
                </a:tc>
                <a:tc>
                  <a:txBody>
                    <a:bodyPr/>
                    <a:lstStyle/>
                    <a:p>
                      <a:pPr marL="322347" lvl="1" indent="-161174" algn="l">
                        <a:lnSpc>
                          <a:spcPts val="2090"/>
                        </a:lnSpc>
                        <a:buFont typeface="Arial"/>
                        <a:buChar char="•"/>
                        <a:defRPr/>
                      </a:pPr>
                      <a:r>
                        <a:rPr lang="en-US" sz="1493" u="none" strike="noStrike" spc="128">
                          <a:solidFill>
                            <a:srgbClr val="000000"/>
                          </a:solidFill>
                          <a:latin typeface="Poppins"/>
                          <a:ea typeface="Poppins"/>
                          <a:cs typeface="Poppins"/>
                          <a:sym typeface="Poppins"/>
                        </a:rPr>
                        <a:t>USCIS portals are confusing and stressful</a:t>
                      </a:r>
                      <a:endParaRPr lang="en-US" sz="1100"/>
                    </a:p>
                    <a:p>
                      <a:pPr marL="322347" lvl="1" indent="-161174" algn="l">
                        <a:lnSpc>
                          <a:spcPts val="2090"/>
                        </a:lnSpc>
                        <a:buFont typeface="Arial"/>
                        <a:buChar char="•"/>
                      </a:pPr>
                      <a:r>
                        <a:rPr lang="en-US" sz="1493" u="none" strike="noStrike" spc="128">
                          <a:solidFill>
                            <a:srgbClr val="000000"/>
                          </a:solidFill>
                          <a:latin typeface="Poppins"/>
                          <a:ea typeface="Poppins"/>
                          <a:cs typeface="Poppins"/>
                          <a:sym typeface="Poppins"/>
                        </a:rPr>
                        <a:t>Forms are hard to understand — she’s scared of “messing it up”</a:t>
                      </a:r>
                    </a:p>
                  </a:txBody>
                  <a:tcPr marL="190500" marR="190500" marT="190500" marB="190500" anchor="ctr">
                    <a:lnL w="19050" cap="flat" cmpd="sng" algn="ctr">
                      <a:solidFill>
                        <a:srgbClr val="737373"/>
                      </a:solid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737373"/>
                      </a:solidFill>
                      <a:prstDash val="solid"/>
                      <a:round/>
                      <a:headEnd type="none" w="med" len="med"/>
                      <a:tailEnd type="none" w="med" len="med"/>
                    </a:lnT>
                    <a:lnB w="19050" cap="flat" cmpd="sng" algn="ctr">
                      <a:solidFill>
                        <a:srgbClr val="737373"/>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7" name="Group 7"/>
          <p:cNvGrpSpPr/>
          <p:nvPr/>
        </p:nvGrpSpPr>
        <p:grpSpPr>
          <a:xfrm>
            <a:off x="1310896" y="1770546"/>
            <a:ext cx="3372954" cy="3372954"/>
            <a:chOff x="0" y="0"/>
            <a:chExt cx="812800" cy="812800"/>
          </a:xfrm>
        </p:grpSpPr>
        <p:sp>
          <p:nvSpPr>
            <p:cNvPr id="8" name="Freeform 8"/>
            <p:cNvSpPr/>
            <p:nvPr/>
          </p:nvSpPr>
          <p:spPr>
            <a:xfrm>
              <a:off x="0" y="0"/>
              <a:ext cx="812800" cy="812800"/>
            </a:xfrm>
            <a:custGeom>
              <a:avLst/>
              <a:gdLst/>
              <a:ahLst/>
              <a:cxnLst/>
              <a:rect l="l" t="t" r="r" b="b"/>
              <a:pathLst>
                <a:path w="812800" h="812800">
                  <a:moveTo>
                    <a:pt x="52792" y="0"/>
                  </a:moveTo>
                  <a:lnTo>
                    <a:pt x="760008" y="0"/>
                  </a:lnTo>
                  <a:cubicBezTo>
                    <a:pt x="789164" y="0"/>
                    <a:pt x="812800" y="23636"/>
                    <a:pt x="812800" y="52792"/>
                  </a:cubicBezTo>
                  <a:lnTo>
                    <a:pt x="812800" y="760008"/>
                  </a:lnTo>
                  <a:cubicBezTo>
                    <a:pt x="812800" y="789164"/>
                    <a:pt x="789164" y="812800"/>
                    <a:pt x="760008" y="812800"/>
                  </a:cubicBezTo>
                  <a:lnTo>
                    <a:pt x="52792" y="812800"/>
                  </a:lnTo>
                  <a:cubicBezTo>
                    <a:pt x="23636" y="812800"/>
                    <a:pt x="0" y="789164"/>
                    <a:pt x="0" y="760008"/>
                  </a:cubicBezTo>
                  <a:lnTo>
                    <a:pt x="0" y="52792"/>
                  </a:lnTo>
                  <a:cubicBezTo>
                    <a:pt x="0" y="23636"/>
                    <a:pt x="23636" y="0"/>
                    <a:pt x="52792" y="0"/>
                  </a:cubicBezTo>
                  <a:close/>
                </a:path>
              </a:pathLst>
            </a:custGeom>
            <a:blipFill>
              <a:blip r:embed="rId4"/>
              <a:stretch>
                <a:fillRect l="-39166" r="-39166"/>
              </a:stretch>
            </a:blipFill>
          </p:spPr>
          <p:txBody>
            <a:bodyPr/>
            <a:lstStyle/>
            <a:p>
              <a:endParaRPr lang="en-US"/>
            </a:p>
          </p:txBody>
        </p:sp>
      </p:grpSp>
      <p:sp>
        <p:nvSpPr>
          <p:cNvPr id="9" name="TextBox 9"/>
          <p:cNvSpPr txBox="1"/>
          <p:nvPr/>
        </p:nvSpPr>
        <p:spPr>
          <a:xfrm>
            <a:off x="1282321" y="1066800"/>
            <a:ext cx="4176538" cy="390602"/>
          </a:xfrm>
          <a:prstGeom prst="rect">
            <a:avLst/>
          </a:prstGeom>
        </p:spPr>
        <p:txBody>
          <a:bodyPr lIns="0" tIns="0" rIns="0" bIns="0" rtlCol="0" anchor="t">
            <a:spAutoFit/>
          </a:bodyPr>
          <a:lstStyle/>
          <a:p>
            <a:pPr algn="l">
              <a:lnSpc>
                <a:spcPts val="2831"/>
              </a:lnSpc>
            </a:pPr>
            <a:r>
              <a:rPr lang="en-US" sz="2860" b="1" spc="177">
                <a:solidFill>
                  <a:srgbClr val="FAD02C"/>
                </a:solidFill>
                <a:latin typeface="Poppins Bold"/>
                <a:ea typeface="Poppins Bold"/>
                <a:cs typeface="Poppins Bold"/>
                <a:sym typeface="Poppins Bold"/>
              </a:rPr>
              <a:t>FREELANCER FREDA</a:t>
            </a:r>
          </a:p>
        </p:txBody>
      </p:sp>
      <p:grpSp>
        <p:nvGrpSpPr>
          <p:cNvPr id="10" name="Group 10"/>
          <p:cNvGrpSpPr/>
          <p:nvPr/>
        </p:nvGrpSpPr>
        <p:grpSpPr>
          <a:xfrm>
            <a:off x="791323" y="5394382"/>
            <a:ext cx="4667536" cy="3863918"/>
            <a:chOff x="0" y="0"/>
            <a:chExt cx="1229310" cy="1017658"/>
          </a:xfrm>
        </p:grpSpPr>
        <p:sp>
          <p:nvSpPr>
            <p:cNvPr id="11" name="Freeform 11"/>
            <p:cNvSpPr/>
            <p:nvPr/>
          </p:nvSpPr>
          <p:spPr>
            <a:xfrm>
              <a:off x="0" y="0"/>
              <a:ext cx="1229310" cy="1017658"/>
            </a:xfrm>
            <a:custGeom>
              <a:avLst/>
              <a:gdLst/>
              <a:ahLst/>
              <a:cxnLst/>
              <a:rect l="l" t="t" r="r" b="b"/>
              <a:pathLst>
                <a:path w="1229310" h="1017658">
                  <a:moveTo>
                    <a:pt x="0" y="0"/>
                  </a:moveTo>
                  <a:lnTo>
                    <a:pt x="1229310" y="0"/>
                  </a:lnTo>
                  <a:lnTo>
                    <a:pt x="1229310" y="1017658"/>
                  </a:lnTo>
                  <a:lnTo>
                    <a:pt x="0" y="1017658"/>
                  </a:lnTo>
                  <a:close/>
                </a:path>
              </a:pathLst>
            </a:custGeom>
            <a:solidFill>
              <a:srgbClr val="FAD02C"/>
            </a:solidFill>
          </p:spPr>
          <p:txBody>
            <a:bodyPr/>
            <a:lstStyle/>
            <a:p>
              <a:endParaRPr lang="en-US"/>
            </a:p>
          </p:txBody>
        </p:sp>
        <p:sp>
          <p:nvSpPr>
            <p:cNvPr id="12" name="TextBox 12"/>
            <p:cNvSpPr txBox="1"/>
            <p:nvPr/>
          </p:nvSpPr>
          <p:spPr>
            <a:xfrm>
              <a:off x="0" y="-47625"/>
              <a:ext cx="1229310" cy="1065283"/>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1019492" y="5594452"/>
            <a:ext cx="1788936" cy="3365169"/>
            <a:chOff x="0" y="0"/>
            <a:chExt cx="2385248" cy="4486892"/>
          </a:xfrm>
        </p:grpSpPr>
        <p:sp>
          <p:nvSpPr>
            <p:cNvPr id="14" name="TextBox 14"/>
            <p:cNvSpPr txBox="1"/>
            <p:nvPr/>
          </p:nvSpPr>
          <p:spPr>
            <a:xfrm>
              <a:off x="0" y="2113699"/>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OCCUPATION</a:t>
              </a:r>
            </a:p>
          </p:txBody>
        </p:sp>
        <p:sp>
          <p:nvSpPr>
            <p:cNvPr id="15" name="TextBox 15"/>
            <p:cNvSpPr txBox="1"/>
            <p:nvPr/>
          </p:nvSpPr>
          <p:spPr>
            <a:xfrm>
              <a:off x="0" y="19050"/>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NAME</a:t>
              </a:r>
            </a:p>
          </p:txBody>
        </p:sp>
        <p:sp>
          <p:nvSpPr>
            <p:cNvPr id="16" name="TextBox 16"/>
            <p:cNvSpPr txBox="1"/>
            <p:nvPr/>
          </p:nvSpPr>
          <p:spPr>
            <a:xfrm>
              <a:off x="0" y="719098"/>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AGE</a:t>
              </a:r>
            </a:p>
          </p:txBody>
        </p:sp>
        <p:sp>
          <p:nvSpPr>
            <p:cNvPr id="17" name="TextBox 17"/>
            <p:cNvSpPr txBox="1"/>
            <p:nvPr/>
          </p:nvSpPr>
          <p:spPr>
            <a:xfrm>
              <a:off x="0" y="1414544"/>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LOCATION</a:t>
              </a:r>
            </a:p>
          </p:txBody>
        </p:sp>
        <p:sp>
          <p:nvSpPr>
            <p:cNvPr id="18" name="TextBox 18"/>
            <p:cNvSpPr txBox="1"/>
            <p:nvPr/>
          </p:nvSpPr>
          <p:spPr>
            <a:xfrm>
              <a:off x="0" y="2810038"/>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MARITAL STATUS</a:t>
              </a:r>
            </a:p>
          </p:txBody>
        </p:sp>
        <p:sp>
          <p:nvSpPr>
            <p:cNvPr id="19" name="TextBox 19"/>
            <p:cNvSpPr txBox="1"/>
            <p:nvPr/>
          </p:nvSpPr>
          <p:spPr>
            <a:xfrm>
              <a:off x="0" y="3504591"/>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KIDS</a:t>
              </a:r>
            </a:p>
          </p:txBody>
        </p:sp>
        <p:sp>
          <p:nvSpPr>
            <p:cNvPr id="20" name="TextBox 20"/>
            <p:cNvSpPr txBox="1"/>
            <p:nvPr/>
          </p:nvSpPr>
          <p:spPr>
            <a:xfrm>
              <a:off x="0" y="4199144"/>
              <a:ext cx="2385248" cy="287748"/>
            </a:xfrm>
            <a:prstGeom prst="rect">
              <a:avLst/>
            </a:prstGeom>
          </p:spPr>
          <p:txBody>
            <a:bodyPr lIns="0" tIns="0" rIns="0" bIns="0" rtlCol="0" anchor="t">
              <a:spAutoFit/>
            </a:bodyPr>
            <a:lstStyle/>
            <a:p>
              <a:pPr algn="l">
                <a:lnSpc>
                  <a:spcPts val="1567"/>
                </a:lnSpc>
              </a:pPr>
              <a:r>
                <a:rPr lang="en-US" sz="1567" b="1" spc="65">
                  <a:solidFill>
                    <a:srgbClr val="000000"/>
                  </a:solidFill>
                  <a:latin typeface="Glacial Indifference Bold"/>
                  <a:ea typeface="Glacial Indifference Bold"/>
                  <a:cs typeface="Glacial Indifference Bold"/>
                  <a:sym typeface="Glacial Indifference Bold"/>
                </a:rPr>
                <a:t>ANNUAL INCOME</a:t>
              </a:r>
            </a:p>
          </p:txBody>
        </p:sp>
      </p:grpSp>
      <p:grpSp>
        <p:nvGrpSpPr>
          <p:cNvPr id="21" name="Group 21"/>
          <p:cNvGrpSpPr/>
          <p:nvPr/>
        </p:nvGrpSpPr>
        <p:grpSpPr>
          <a:xfrm>
            <a:off x="2968798" y="5573837"/>
            <a:ext cx="2723187" cy="3385785"/>
            <a:chOff x="0" y="0"/>
            <a:chExt cx="3630916" cy="4514379"/>
          </a:xfrm>
        </p:grpSpPr>
        <p:sp>
          <p:nvSpPr>
            <p:cNvPr id="22" name="TextBox 22"/>
            <p:cNvSpPr txBox="1"/>
            <p:nvPr/>
          </p:nvSpPr>
          <p:spPr>
            <a:xfrm>
              <a:off x="0" y="28575"/>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Freda Gonzalez</a:t>
              </a:r>
            </a:p>
          </p:txBody>
        </p:sp>
        <p:sp>
          <p:nvSpPr>
            <p:cNvPr id="23" name="TextBox 23"/>
            <p:cNvSpPr txBox="1"/>
            <p:nvPr/>
          </p:nvSpPr>
          <p:spPr>
            <a:xfrm>
              <a:off x="0" y="1994395"/>
              <a:ext cx="3630916" cy="558494"/>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Int’l Student | Freelance Editor</a:t>
              </a:r>
            </a:p>
          </p:txBody>
        </p:sp>
        <p:sp>
          <p:nvSpPr>
            <p:cNvPr id="24" name="TextBox 24"/>
            <p:cNvSpPr txBox="1"/>
            <p:nvPr/>
          </p:nvSpPr>
          <p:spPr>
            <a:xfrm>
              <a:off x="0" y="1341124"/>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Silver Spring, MD</a:t>
              </a:r>
            </a:p>
          </p:txBody>
        </p:sp>
        <p:sp>
          <p:nvSpPr>
            <p:cNvPr id="25" name="TextBox 25"/>
            <p:cNvSpPr txBox="1"/>
            <p:nvPr/>
          </p:nvSpPr>
          <p:spPr>
            <a:xfrm>
              <a:off x="0" y="682685"/>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25</a:t>
              </a:r>
            </a:p>
          </p:txBody>
        </p:sp>
        <p:sp>
          <p:nvSpPr>
            <p:cNvPr id="26" name="TextBox 26"/>
            <p:cNvSpPr txBox="1"/>
            <p:nvPr/>
          </p:nvSpPr>
          <p:spPr>
            <a:xfrm>
              <a:off x="0" y="2916035"/>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Single</a:t>
              </a:r>
            </a:p>
          </p:txBody>
        </p:sp>
        <p:sp>
          <p:nvSpPr>
            <p:cNvPr id="27" name="TextBox 27"/>
            <p:cNvSpPr txBox="1"/>
            <p:nvPr/>
          </p:nvSpPr>
          <p:spPr>
            <a:xfrm>
              <a:off x="0" y="3569305"/>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No</a:t>
              </a:r>
            </a:p>
          </p:txBody>
        </p:sp>
        <p:sp>
          <p:nvSpPr>
            <p:cNvPr id="28" name="TextBox 28"/>
            <p:cNvSpPr txBox="1"/>
            <p:nvPr/>
          </p:nvSpPr>
          <p:spPr>
            <a:xfrm>
              <a:off x="0" y="4222576"/>
              <a:ext cx="3630916" cy="291803"/>
            </a:xfrm>
            <a:prstGeom prst="rect">
              <a:avLst/>
            </a:prstGeom>
          </p:spPr>
          <p:txBody>
            <a:bodyPr lIns="0" tIns="0" rIns="0" bIns="0" rtlCol="0" anchor="t">
              <a:spAutoFit/>
            </a:bodyPr>
            <a:lstStyle/>
            <a:p>
              <a:pPr algn="l">
                <a:lnSpc>
                  <a:spcPts val="1585"/>
                </a:lnSpc>
              </a:pPr>
              <a:r>
                <a:rPr lang="en-US" sz="1585" spc="115">
                  <a:solidFill>
                    <a:srgbClr val="000000"/>
                  </a:solidFill>
                  <a:latin typeface="Glacial Indifference"/>
                  <a:ea typeface="Glacial Indifference"/>
                  <a:cs typeface="Glacial Indifference"/>
                  <a:sym typeface="Glacial Indifference"/>
                </a:rPr>
                <a:t>$45,000</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5400000">
            <a:off x="6899394" y="4197886"/>
            <a:ext cx="8679347" cy="2278329"/>
          </a:xfrm>
          <a:custGeom>
            <a:avLst/>
            <a:gdLst/>
            <a:ahLst/>
            <a:cxnLst/>
            <a:rect l="l" t="t" r="r" b="b"/>
            <a:pathLst>
              <a:path w="8679347" h="2278329">
                <a:moveTo>
                  <a:pt x="0" y="0"/>
                </a:moveTo>
                <a:lnTo>
                  <a:pt x="8679347" y="0"/>
                </a:lnTo>
                <a:lnTo>
                  <a:pt x="8679347" y="2278328"/>
                </a:lnTo>
                <a:lnTo>
                  <a:pt x="0" y="2278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5400000">
            <a:off x="1646245" y="4197886"/>
            <a:ext cx="8679347" cy="2278329"/>
          </a:xfrm>
          <a:custGeom>
            <a:avLst/>
            <a:gdLst/>
            <a:ahLst/>
            <a:cxnLst/>
            <a:rect l="l" t="t" r="r" b="b"/>
            <a:pathLst>
              <a:path w="8679347" h="2278329">
                <a:moveTo>
                  <a:pt x="0" y="0"/>
                </a:moveTo>
                <a:lnTo>
                  <a:pt x="8679347" y="0"/>
                </a:lnTo>
                <a:lnTo>
                  <a:pt x="8679347" y="2278328"/>
                </a:lnTo>
                <a:lnTo>
                  <a:pt x="0" y="227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5400000">
            <a:off x="4263131" y="4197886"/>
            <a:ext cx="8679347" cy="2278329"/>
          </a:xfrm>
          <a:custGeom>
            <a:avLst/>
            <a:gdLst/>
            <a:ahLst/>
            <a:cxnLst/>
            <a:rect l="l" t="t" r="r" b="b"/>
            <a:pathLst>
              <a:path w="8679347" h="2278329">
                <a:moveTo>
                  <a:pt x="0" y="0"/>
                </a:moveTo>
                <a:lnTo>
                  <a:pt x="8679347" y="0"/>
                </a:lnTo>
                <a:lnTo>
                  <a:pt x="8679347" y="2278328"/>
                </a:lnTo>
                <a:lnTo>
                  <a:pt x="0" y="22783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1833624">
            <a:off x="10723619" y="-16939207"/>
            <a:ext cx="19243228" cy="16834929"/>
          </a:xfrm>
          <a:custGeom>
            <a:avLst/>
            <a:gdLst/>
            <a:ahLst/>
            <a:cxnLst/>
            <a:rect l="l" t="t" r="r" b="b"/>
            <a:pathLst>
              <a:path w="19243228" h="16834929">
                <a:moveTo>
                  <a:pt x="0" y="0"/>
                </a:moveTo>
                <a:lnTo>
                  <a:pt x="19243228" y="0"/>
                </a:lnTo>
                <a:lnTo>
                  <a:pt x="19243228" y="16834929"/>
                </a:lnTo>
                <a:lnTo>
                  <a:pt x="0" y="16834929"/>
                </a:lnTo>
                <a:lnTo>
                  <a:pt x="0" y="0"/>
                </a:lnTo>
                <a:close/>
              </a:path>
            </a:pathLst>
          </a:custGeom>
          <a:blipFill>
            <a:blip r:embed="rId9">
              <a:alphaModFix amt="65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5400000">
            <a:off x="9445066" y="4197886"/>
            <a:ext cx="8679347" cy="2278329"/>
          </a:xfrm>
          <a:custGeom>
            <a:avLst/>
            <a:gdLst/>
            <a:ahLst/>
            <a:cxnLst/>
            <a:rect l="l" t="t" r="r" b="b"/>
            <a:pathLst>
              <a:path w="8679347" h="2278329">
                <a:moveTo>
                  <a:pt x="0" y="0"/>
                </a:moveTo>
                <a:lnTo>
                  <a:pt x="8679347" y="0"/>
                </a:lnTo>
                <a:lnTo>
                  <a:pt x="8679347" y="2278328"/>
                </a:lnTo>
                <a:lnTo>
                  <a:pt x="0" y="22783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rot="-5400000">
            <a:off x="12095065" y="4197886"/>
            <a:ext cx="8679347" cy="2278329"/>
          </a:xfrm>
          <a:custGeom>
            <a:avLst/>
            <a:gdLst/>
            <a:ahLst/>
            <a:cxnLst/>
            <a:rect l="l" t="t" r="r" b="b"/>
            <a:pathLst>
              <a:path w="8679347" h="2278329">
                <a:moveTo>
                  <a:pt x="0" y="0"/>
                </a:moveTo>
                <a:lnTo>
                  <a:pt x="8679347" y="0"/>
                </a:lnTo>
                <a:lnTo>
                  <a:pt x="8679347" y="2278328"/>
                </a:lnTo>
                <a:lnTo>
                  <a:pt x="0" y="22783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AutoShape 8"/>
          <p:cNvSpPr/>
          <p:nvPr/>
        </p:nvSpPr>
        <p:spPr>
          <a:xfrm>
            <a:off x="3398463" y="4646760"/>
            <a:ext cx="14428462" cy="1019749"/>
          </a:xfrm>
          <a:prstGeom prst="rect">
            <a:avLst/>
          </a:prstGeom>
          <a:solidFill>
            <a:srgbClr val="AC7766">
              <a:alpha val="14902"/>
            </a:srgbClr>
          </a:solidFill>
        </p:spPr>
        <p:txBody>
          <a:bodyPr/>
          <a:lstStyle/>
          <a:p>
            <a:endParaRPr lang="en-US"/>
          </a:p>
        </p:txBody>
      </p:sp>
      <p:grpSp>
        <p:nvGrpSpPr>
          <p:cNvPr id="9" name="Group 9"/>
          <p:cNvGrpSpPr/>
          <p:nvPr/>
        </p:nvGrpSpPr>
        <p:grpSpPr>
          <a:xfrm>
            <a:off x="883859" y="4670013"/>
            <a:ext cx="3584253" cy="1019749"/>
            <a:chOff x="0" y="0"/>
            <a:chExt cx="3831085" cy="1106170"/>
          </a:xfrm>
        </p:grpSpPr>
        <p:sp>
          <p:nvSpPr>
            <p:cNvPr id="10" name="Freeform 10"/>
            <p:cNvSpPr/>
            <p:nvPr/>
          </p:nvSpPr>
          <p:spPr>
            <a:xfrm>
              <a:off x="0" y="0"/>
              <a:ext cx="3832355" cy="1107440"/>
            </a:xfrm>
            <a:custGeom>
              <a:avLst/>
              <a:gdLst/>
              <a:ahLst/>
              <a:cxnLst/>
              <a:rect l="l" t="t" r="r" b="b"/>
              <a:pathLst>
                <a:path w="3832355" h="1107440">
                  <a:moveTo>
                    <a:pt x="3831085" y="0"/>
                  </a:moveTo>
                  <a:lnTo>
                    <a:pt x="553720" y="0"/>
                  </a:lnTo>
                  <a:cubicBezTo>
                    <a:pt x="247650" y="0"/>
                    <a:pt x="0" y="247650"/>
                    <a:pt x="0" y="553720"/>
                  </a:cubicBezTo>
                  <a:cubicBezTo>
                    <a:pt x="0" y="859790"/>
                    <a:pt x="247650" y="1107440"/>
                    <a:pt x="553720" y="1107440"/>
                  </a:cubicBezTo>
                  <a:lnTo>
                    <a:pt x="3832354" y="1107440"/>
                  </a:lnTo>
                  <a:lnTo>
                    <a:pt x="3832354" y="0"/>
                  </a:lnTo>
                  <a:close/>
                </a:path>
              </a:pathLst>
            </a:custGeom>
            <a:solidFill>
              <a:srgbClr val="4D4F2F"/>
            </a:solidFill>
          </p:spPr>
          <p:txBody>
            <a:bodyPr/>
            <a:lstStyle/>
            <a:p>
              <a:endParaRPr lang="en-US"/>
            </a:p>
          </p:txBody>
        </p:sp>
        <p:sp>
          <p:nvSpPr>
            <p:cNvPr id="11" name="Freeform 11"/>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US"/>
            </a:p>
          </p:txBody>
        </p:sp>
      </p:grpSp>
      <p:sp>
        <p:nvSpPr>
          <p:cNvPr id="12" name="AutoShape 12"/>
          <p:cNvSpPr/>
          <p:nvPr/>
        </p:nvSpPr>
        <p:spPr>
          <a:xfrm>
            <a:off x="4103509" y="5864614"/>
            <a:ext cx="13723415" cy="1019749"/>
          </a:xfrm>
          <a:prstGeom prst="rect">
            <a:avLst/>
          </a:prstGeom>
          <a:solidFill>
            <a:srgbClr val="AC7766">
              <a:alpha val="14902"/>
            </a:srgbClr>
          </a:solidFill>
        </p:spPr>
        <p:txBody>
          <a:bodyPr/>
          <a:lstStyle/>
          <a:p>
            <a:endParaRPr lang="en-US"/>
          </a:p>
        </p:txBody>
      </p:sp>
      <p:grpSp>
        <p:nvGrpSpPr>
          <p:cNvPr id="13" name="Group 13"/>
          <p:cNvGrpSpPr/>
          <p:nvPr/>
        </p:nvGrpSpPr>
        <p:grpSpPr>
          <a:xfrm>
            <a:off x="883859" y="5864614"/>
            <a:ext cx="3584253" cy="1019749"/>
            <a:chOff x="0" y="0"/>
            <a:chExt cx="3831085" cy="1106170"/>
          </a:xfrm>
        </p:grpSpPr>
        <p:sp>
          <p:nvSpPr>
            <p:cNvPr id="14" name="Freeform 14"/>
            <p:cNvSpPr/>
            <p:nvPr/>
          </p:nvSpPr>
          <p:spPr>
            <a:xfrm>
              <a:off x="0" y="0"/>
              <a:ext cx="3832355" cy="1107440"/>
            </a:xfrm>
            <a:custGeom>
              <a:avLst/>
              <a:gdLst/>
              <a:ahLst/>
              <a:cxnLst/>
              <a:rect l="l" t="t" r="r" b="b"/>
              <a:pathLst>
                <a:path w="3832355" h="1107440">
                  <a:moveTo>
                    <a:pt x="3831085" y="0"/>
                  </a:moveTo>
                  <a:lnTo>
                    <a:pt x="553720" y="0"/>
                  </a:lnTo>
                  <a:cubicBezTo>
                    <a:pt x="247650" y="0"/>
                    <a:pt x="0" y="247650"/>
                    <a:pt x="0" y="553720"/>
                  </a:cubicBezTo>
                  <a:cubicBezTo>
                    <a:pt x="0" y="859790"/>
                    <a:pt x="247650" y="1107440"/>
                    <a:pt x="553720" y="1107440"/>
                  </a:cubicBezTo>
                  <a:lnTo>
                    <a:pt x="3832354" y="1107440"/>
                  </a:lnTo>
                  <a:lnTo>
                    <a:pt x="3832354" y="0"/>
                  </a:lnTo>
                  <a:close/>
                </a:path>
              </a:pathLst>
            </a:custGeom>
            <a:solidFill>
              <a:srgbClr val="4D4F2F"/>
            </a:solidFill>
          </p:spPr>
          <p:txBody>
            <a:bodyPr/>
            <a:lstStyle/>
            <a:p>
              <a:endParaRPr lang="en-US"/>
            </a:p>
          </p:txBody>
        </p:sp>
        <p:sp>
          <p:nvSpPr>
            <p:cNvPr id="15" name="Freeform 15"/>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US"/>
            </a:p>
          </p:txBody>
        </p:sp>
      </p:grpSp>
      <p:sp>
        <p:nvSpPr>
          <p:cNvPr id="16" name="AutoShape 16"/>
          <p:cNvSpPr/>
          <p:nvPr/>
        </p:nvSpPr>
        <p:spPr>
          <a:xfrm>
            <a:off x="3993895" y="7059216"/>
            <a:ext cx="13833030" cy="1019749"/>
          </a:xfrm>
          <a:prstGeom prst="rect">
            <a:avLst/>
          </a:prstGeom>
          <a:solidFill>
            <a:srgbClr val="AC7766">
              <a:alpha val="14902"/>
            </a:srgbClr>
          </a:solidFill>
        </p:spPr>
        <p:txBody>
          <a:bodyPr/>
          <a:lstStyle/>
          <a:p>
            <a:endParaRPr lang="en-US"/>
          </a:p>
        </p:txBody>
      </p:sp>
      <p:grpSp>
        <p:nvGrpSpPr>
          <p:cNvPr id="17" name="Group 17"/>
          <p:cNvGrpSpPr/>
          <p:nvPr/>
        </p:nvGrpSpPr>
        <p:grpSpPr>
          <a:xfrm>
            <a:off x="883859" y="7059216"/>
            <a:ext cx="3584253" cy="1019749"/>
            <a:chOff x="0" y="0"/>
            <a:chExt cx="3831085" cy="1106170"/>
          </a:xfrm>
        </p:grpSpPr>
        <p:sp>
          <p:nvSpPr>
            <p:cNvPr id="18" name="Freeform 18"/>
            <p:cNvSpPr/>
            <p:nvPr/>
          </p:nvSpPr>
          <p:spPr>
            <a:xfrm>
              <a:off x="0" y="0"/>
              <a:ext cx="3832355" cy="1107440"/>
            </a:xfrm>
            <a:custGeom>
              <a:avLst/>
              <a:gdLst/>
              <a:ahLst/>
              <a:cxnLst/>
              <a:rect l="l" t="t" r="r" b="b"/>
              <a:pathLst>
                <a:path w="3832355" h="1107440">
                  <a:moveTo>
                    <a:pt x="3831085" y="0"/>
                  </a:moveTo>
                  <a:lnTo>
                    <a:pt x="553720" y="0"/>
                  </a:lnTo>
                  <a:cubicBezTo>
                    <a:pt x="247650" y="0"/>
                    <a:pt x="0" y="247650"/>
                    <a:pt x="0" y="553720"/>
                  </a:cubicBezTo>
                  <a:cubicBezTo>
                    <a:pt x="0" y="859790"/>
                    <a:pt x="247650" y="1107440"/>
                    <a:pt x="553720" y="1107440"/>
                  </a:cubicBezTo>
                  <a:lnTo>
                    <a:pt x="3832354" y="1107440"/>
                  </a:lnTo>
                  <a:lnTo>
                    <a:pt x="3832354" y="0"/>
                  </a:lnTo>
                  <a:close/>
                </a:path>
              </a:pathLst>
            </a:custGeom>
            <a:solidFill>
              <a:srgbClr val="4D4F2F"/>
            </a:solidFill>
          </p:spPr>
          <p:txBody>
            <a:bodyPr/>
            <a:lstStyle/>
            <a:p>
              <a:endParaRPr lang="en-US"/>
            </a:p>
          </p:txBody>
        </p:sp>
        <p:sp>
          <p:nvSpPr>
            <p:cNvPr id="19" name="Freeform 19"/>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US"/>
            </a:p>
          </p:txBody>
        </p:sp>
      </p:grpSp>
      <p:sp>
        <p:nvSpPr>
          <p:cNvPr id="20" name="AutoShape 20"/>
          <p:cNvSpPr/>
          <p:nvPr/>
        </p:nvSpPr>
        <p:spPr>
          <a:xfrm>
            <a:off x="3862148" y="8253817"/>
            <a:ext cx="13964777" cy="1019749"/>
          </a:xfrm>
          <a:prstGeom prst="rect">
            <a:avLst/>
          </a:prstGeom>
          <a:solidFill>
            <a:srgbClr val="AC7766">
              <a:alpha val="14902"/>
            </a:srgbClr>
          </a:solidFill>
        </p:spPr>
        <p:txBody>
          <a:bodyPr/>
          <a:lstStyle/>
          <a:p>
            <a:endParaRPr lang="en-US"/>
          </a:p>
        </p:txBody>
      </p:sp>
      <p:grpSp>
        <p:nvGrpSpPr>
          <p:cNvPr id="21" name="Group 21"/>
          <p:cNvGrpSpPr/>
          <p:nvPr/>
        </p:nvGrpSpPr>
        <p:grpSpPr>
          <a:xfrm>
            <a:off x="883859" y="8253817"/>
            <a:ext cx="3584253" cy="1019749"/>
            <a:chOff x="0" y="0"/>
            <a:chExt cx="3831085" cy="1106170"/>
          </a:xfrm>
        </p:grpSpPr>
        <p:sp>
          <p:nvSpPr>
            <p:cNvPr id="22" name="Freeform 22"/>
            <p:cNvSpPr/>
            <p:nvPr/>
          </p:nvSpPr>
          <p:spPr>
            <a:xfrm>
              <a:off x="0" y="0"/>
              <a:ext cx="3832355" cy="1107440"/>
            </a:xfrm>
            <a:custGeom>
              <a:avLst/>
              <a:gdLst/>
              <a:ahLst/>
              <a:cxnLst/>
              <a:rect l="l" t="t" r="r" b="b"/>
              <a:pathLst>
                <a:path w="3832355" h="1107440">
                  <a:moveTo>
                    <a:pt x="3831085" y="0"/>
                  </a:moveTo>
                  <a:lnTo>
                    <a:pt x="553720" y="0"/>
                  </a:lnTo>
                  <a:cubicBezTo>
                    <a:pt x="247650" y="0"/>
                    <a:pt x="0" y="247650"/>
                    <a:pt x="0" y="553720"/>
                  </a:cubicBezTo>
                  <a:cubicBezTo>
                    <a:pt x="0" y="859790"/>
                    <a:pt x="247650" y="1107440"/>
                    <a:pt x="553720" y="1107440"/>
                  </a:cubicBezTo>
                  <a:lnTo>
                    <a:pt x="3832354" y="1107440"/>
                  </a:lnTo>
                  <a:lnTo>
                    <a:pt x="3832354" y="0"/>
                  </a:lnTo>
                  <a:close/>
                </a:path>
              </a:pathLst>
            </a:custGeom>
            <a:solidFill>
              <a:srgbClr val="4D4F2F"/>
            </a:solidFill>
          </p:spPr>
          <p:txBody>
            <a:bodyPr/>
            <a:lstStyle/>
            <a:p>
              <a:endParaRPr lang="en-US"/>
            </a:p>
          </p:txBody>
        </p:sp>
        <p:sp>
          <p:nvSpPr>
            <p:cNvPr id="23" name="Freeform 23"/>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US"/>
            </a:p>
          </p:txBody>
        </p:sp>
      </p:grpSp>
      <p:sp>
        <p:nvSpPr>
          <p:cNvPr id="24" name="Freeform 24"/>
          <p:cNvSpPr/>
          <p:nvPr/>
        </p:nvSpPr>
        <p:spPr>
          <a:xfrm>
            <a:off x="5616360" y="1599384"/>
            <a:ext cx="749748" cy="749748"/>
          </a:xfrm>
          <a:custGeom>
            <a:avLst/>
            <a:gdLst/>
            <a:ahLst/>
            <a:cxnLst/>
            <a:rect l="l" t="t" r="r" b="b"/>
            <a:pathLst>
              <a:path w="749748" h="749748">
                <a:moveTo>
                  <a:pt x="0" y="0"/>
                </a:moveTo>
                <a:lnTo>
                  <a:pt x="749747" y="0"/>
                </a:lnTo>
                <a:lnTo>
                  <a:pt x="749747" y="749748"/>
                </a:lnTo>
                <a:lnTo>
                  <a:pt x="0" y="7497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p:cNvSpPr/>
          <p:nvPr/>
        </p:nvSpPr>
        <p:spPr>
          <a:xfrm>
            <a:off x="5696179" y="1679204"/>
            <a:ext cx="590109" cy="590109"/>
          </a:xfrm>
          <a:custGeom>
            <a:avLst/>
            <a:gdLst/>
            <a:ahLst/>
            <a:cxnLst/>
            <a:rect l="l" t="t" r="r" b="b"/>
            <a:pathLst>
              <a:path w="590109" h="590109">
                <a:moveTo>
                  <a:pt x="0" y="0"/>
                </a:moveTo>
                <a:lnTo>
                  <a:pt x="590109" y="0"/>
                </a:lnTo>
                <a:lnTo>
                  <a:pt x="590109" y="590109"/>
                </a:lnTo>
                <a:lnTo>
                  <a:pt x="0" y="59010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6" name="Freeform 26"/>
          <p:cNvSpPr/>
          <p:nvPr/>
        </p:nvSpPr>
        <p:spPr>
          <a:xfrm>
            <a:off x="8214195" y="1599384"/>
            <a:ext cx="749748" cy="749748"/>
          </a:xfrm>
          <a:custGeom>
            <a:avLst/>
            <a:gdLst/>
            <a:ahLst/>
            <a:cxnLst/>
            <a:rect l="l" t="t" r="r" b="b"/>
            <a:pathLst>
              <a:path w="749748" h="749748">
                <a:moveTo>
                  <a:pt x="0" y="0"/>
                </a:moveTo>
                <a:lnTo>
                  <a:pt x="749748" y="0"/>
                </a:lnTo>
                <a:lnTo>
                  <a:pt x="749748" y="749748"/>
                </a:lnTo>
                <a:lnTo>
                  <a:pt x="0" y="7497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7" name="Freeform 27"/>
          <p:cNvSpPr/>
          <p:nvPr/>
        </p:nvSpPr>
        <p:spPr>
          <a:xfrm>
            <a:off x="8294014" y="1679204"/>
            <a:ext cx="590109" cy="590109"/>
          </a:xfrm>
          <a:custGeom>
            <a:avLst/>
            <a:gdLst/>
            <a:ahLst/>
            <a:cxnLst/>
            <a:rect l="l" t="t" r="r" b="b"/>
            <a:pathLst>
              <a:path w="590109" h="590109">
                <a:moveTo>
                  <a:pt x="0" y="0"/>
                </a:moveTo>
                <a:lnTo>
                  <a:pt x="590109" y="0"/>
                </a:lnTo>
                <a:lnTo>
                  <a:pt x="590109" y="590109"/>
                </a:lnTo>
                <a:lnTo>
                  <a:pt x="0" y="59010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8" name="Freeform 28"/>
          <p:cNvSpPr/>
          <p:nvPr/>
        </p:nvSpPr>
        <p:spPr>
          <a:xfrm>
            <a:off x="10812030" y="1599384"/>
            <a:ext cx="749748" cy="749748"/>
          </a:xfrm>
          <a:custGeom>
            <a:avLst/>
            <a:gdLst/>
            <a:ahLst/>
            <a:cxnLst/>
            <a:rect l="l" t="t" r="r" b="b"/>
            <a:pathLst>
              <a:path w="749748" h="749748">
                <a:moveTo>
                  <a:pt x="0" y="0"/>
                </a:moveTo>
                <a:lnTo>
                  <a:pt x="749748" y="0"/>
                </a:lnTo>
                <a:lnTo>
                  <a:pt x="749748" y="749748"/>
                </a:lnTo>
                <a:lnTo>
                  <a:pt x="0" y="74974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9" name="Freeform 29"/>
          <p:cNvSpPr/>
          <p:nvPr/>
        </p:nvSpPr>
        <p:spPr>
          <a:xfrm>
            <a:off x="10891850" y="1679204"/>
            <a:ext cx="590109" cy="590109"/>
          </a:xfrm>
          <a:custGeom>
            <a:avLst/>
            <a:gdLst/>
            <a:ahLst/>
            <a:cxnLst/>
            <a:rect l="l" t="t" r="r" b="b"/>
            <a:pathLst>
              <a:path w="590109" h="590109">
                <a:moveTo>
                  <a:pt x="0" y="0"/>
                </a:moveTo>
                <a:lnTo>
                  <a:pt x="590109" y="0"/>
                </a:lnTo>
                <a:lnTo>
                  <a:pt x="590109" y="590109"/>
                </a:lnTo>
                <a:lnTo>
                  <a:pt x="0" y="59010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0" name="Freeform 30"/>
          <p:cNvSpPr/>
          <p:nvPr/>
        </p:nvSpPr>
        <p:spPr>
          <a:xfrm>
            <a:off x="13409866" y="1599384"/>
            <a:ext cx="749748" cy="749748"/>
          </a:xfrm>
          <a:custGeom>
            <a:avLst/>
            <a:gdLst/>
            <a:ahLst/>
            <a:cxnLst/>
            <a:rect l="l" t="t" r="r" b="b"/>
            <a:pathLst>
              <a:path w="749748" h="749748">
                <a:moveTo>
                  <a:pt x="0" y="0"/>
                </a:moveTo>
                <a:lnTo>
                  <a:pt x="749748" y="0"/>
                </a:lnTo>
                <a:lnTo>
                  <a:pt x="749748" y="749748"/>
                </a:lnTo>
                <a:lnTo>
                  <a:pt x="0" y="74974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1" name="Freeform 31"/>
          <p:cNvSpPr/>
          <p:nvPr/>
        </p:nvSpPr>
        <p:spPr>
          <a:xfrm>
            <a:off x="13485828" y="1679204"/>
            <a:ext cx="590109" cy="590109"/>
          </a:xfrm>
          <a:custGeom>
            <a:avLst/>
            <a:gdLst/>
            <a:ahLst/>
            <a:cxnLst/>
            <a:rect l="l" t="t" r="r" b="b"/>
            <a:pathLst>
              <a:path w="590109" h="590109">
                <a:moveTo>
                  <a:pt x="0" y="0"/>
                </a:moveTo>
                <a:lnTo>
                  <a:pt x="590109" y="0"/>
                </a:lnTo>
                <a:lnTo>
                  <a:pt x="590109" y="590109"/>
                </a:lnTo>
                <a:lnTo>
                  <a:pt x="0" y="59010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32" name="Freeform 32"/>
          <p:cNvSpPr/>
          <p:nvPr/>
        </p:nvSpPr>
        <p:spPr>
          <a:xfrm>
            <a:off x="16008433" y="1608537"/>
            <a:ext cx="749748" cy="749748"/>
          </a:xfrm>
          <a:custGeom>
            <a:avLst/>
            <a:gdLst/>
            <a:ahLst/>
            <a:cxnLst/>
            <a:rect l="l" t="t" r="r" b="b"/>
            <a:pathLst>
              <a:path w="749748" h="749748">
                <a:moveTo>
                  <a:pt x="0" y="0"/>
                </a:moveTo>
                <a:lnTo>
                  <a:pt x="749748" y="0"/>
                </a:lnTo>
                <a:lnTo>
                  <a:pt x="749748" y="749747"/>
                </a:lnTo>
                <a:lnTo>
                  <a:pt x="0" y="74974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3" name="Freeform 33"/>
          <p:cNvSpPr/>
          <p:nvPr/>
        </p:nvSpPr>
        <p:spPr>
          <a:xfrm>
            <a:off x="16080065" y="1662828"/>
            <a:ext cx="606485" cy="606485"/>
          </a:xfrm>
          <a:custGeom>
            <a:avLst/>
            <a:gdLst/>
            <a:ahLst/>
            <a:cxnLst/>
            <a:rect l="l" t="t" r="r" b="b"/>
            <a:pathLst>
              <a:path w="606485" h="606485">
                <a:moveTo>
                  <a:pt x="0" y="0"/>
                </a:moveTo>
                <a:lnTo>
                  <a:pt x="606485" y="0"/>
                </a:lnTo>
                <a:lnTo>
                  <a:pt x="606485" y="606485"/>
                </a:lnTo>
                <a:lnTo>
                  <a:pt x="0" y="60648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34" name="Freeform 34"/>
          <p:cNvSpPr/>
          <p:nvPr/>
        </p:nvSpPr>
        <p:spPr>
          <a:xfrm>
            <a:off x="6238016" y="4816787"/>
            <a:ext cx="320749" cy="411877"/>
          </a:xfrm>
          <a:custGeom>
            <a:avLst/>
            <a:gdLst/>
            <a:ahLst/>
            <a:cxnLst/>
            <a:rect l="l" t="t" r="r" b="b"/>
            <a:pathLst>
              <a:path w="320749" h="411877">
                <a:moveTo>
                  <a:pt x="0" y="0"/>
                </a:moveTo>
                <a:lnTo>
                  <a:pt x="320749" y="0"/>
                </a:lnTo>
                <a:lnTo>
                  <a:pt x="320749" y="411876"/>
                </a:lnTo>
                <a:lnTo>
                  <a:pt x="0" y="41187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US"/>
          </a:p>
        </p:txBody>
      </p:sp>
      <p:grpSp>
        <p:nvGrpSpPr>
          <p:cNvPr id="35" name="Group 35"/>
          <p:cNvGrpSpPr/>
          <p:nvPr/>
        </p:nvGrpSpPr>
        <p:grpSpPr>
          <a:xfrm>
            <a:off x="4671719" y="3088863"/>
            <a:ext cx="2694293" cy="1347146"/>
            <a:chOff x="0" y="0"/>
            <a:chExt cx="812800" cy="406400"/>
          </a:xfrm>
        </p:grpSpPr>
        <p:sp>
          <p:nvSpPr>
            <p:cNvPr id="36" name="Freeform 36"/>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989D89"/>
            </a:solidFill>
          </p:spPr>
          <p:txBody>
            <a:bodyPr/>
            <a:lstStyle/>
            <a:p>
              <a:endParaRPr lang="en-US"/>
            </a:p>
          </p:txBody>
        </p:sp>
        <p:sp>
          <p:nvSpPr>
            <p:cNvPr id="37" name="TextBox 37"/>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6811374" y="3088863"/>
            <a:ext cx="3300084" cy="1318160"/>
            <a:chOff x="0" y="0"/>
            <a:chExt cx="1017444" cy="406400"/>
          </a:xfrm>
        </p:grpSpPr>
        <p:sp>
          <p:nvSpPr>
            <p:cNvPr id="39" name="Freeform 39"/>
            <p:cNvSpPr/>
            <p:nvPr/>
          </p:nvSpPr>
          <p:spPr>
            <a:xfrm>
              <a:off x="0" y="0"/>
              <a:ext cx="1017444" cy="406400"/>
            </a:xfrm>
            <a:custGeom>
              <a:avLst/>
              <a:gdLst/>
              <a:ahLst/>
              <a:cxnLst/>
              <a:rect l="l" t="t" r="r" b="b"/>
              <a:pathLst>
                <a:path w="1017444" h="406400">
                  <a:moveTo>
                    <a:pt x="0" y="0"/>
                  </a:moveTo>
                  <a:lnTo>
                    <a:pt x="814244" y="0"/>
                  </a:lnTo>
                  <a:lnTo>
                    <a:pt x="1017444" y="203200"/>
                  </a:lnTo>
                  <a:lnTo>
                    <a:pt x="814244" y="406400"/>
                  </a:lnTo>
                  <a:lnTo>
                    <a:pt x="0" y="406400"/>
                  </a:lnTo>
                  <a:lnTo>
                    <a:pt x="203200" y="203200"/>
                  </a:lnTo>
                  <a:lnTo>
                    <a:pt x="0" y="0"/>
                  </a:lnTo>
                  <a:close/>
                </a:path>
              </a:pathLst>
            </a:custGeom>
            <a:solidFill>
              <a:srgbClr val="989D89"/>
            </a:solidFill>
          </p:spPr>
          <p:txBody>
            <a:bodyPr/>
            <a:lstStyle/>
            <a:p>
              <a:endParaRPr lang="en-US"/>
            </a:p>
          </p:txBody>
        </p:sp>
        <p:sp>
          <p:nvSpPr>
            <p:cNvPr id="40" name="TextBox 40"/>
            <p:cNvSpPr txBox="1"/>
            <p:nvPr/>
          </p:nvSpPr>
          <p:spPr>
            <a:xfrm>
              <a:off x="177800" y="-38100"/>
              <a:ext cx="763444" cy="444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9541300" y="3088863"/>
            <a:ext cx="3547053" cy="1318160"/>
            <a:chOff x="0" y="0"/>
            <a:chExt cx="1093587" cy="406400"/>
          </a:xfrm>
        </p:grpSpPr>
        <p:sp>
          <p:nvSpPr>
            <p:cNvPr id="42" name="Freeform 42"/>
            <p:cNvSpPr/>
            <p:nvPr/>
          </p:nvSpPr>
          <p:spPr>
            <a:xfrm>
              <a:off x="0" y="0"/>
              <a:ext cx="1093587" cy="406400"/>
            </a:xfrm>
            <a:custGeom>
              <a:avLst/>
              <a:gdLst/>
              <a:ahLst/>
              <a:cxnLst/>
              <a:rect l="l" t="t" r="r" b="b"/>
              <a:pathLst>
                <a:path w="1093587" h="406400">
                  <a:moveTo>
                    <a:pt x="0" y="0"/>
                  </a:moveTo>
                  <a:lnTo>
                    <a:pt x="890387" y="0"/>
                  </a:lnTo>
                  <a:lnTo>
                    <a:pt x="1093587" y="203200"/>
                  </a:lnTo>
                  <a:lnTo>
                    <a:pt x="890387" y="406400"/>
                  </a:lnTo>
                  <a:lnTo>
                    <a:pt x="0" y="406400"/>
                  </a:lnTo>
                  <a:lnTo>
                    <a:pt x="203200" y="203200"/>
                  </a:lnTo>
                  <a:lnTo>
                    <a:pt x="0" y="0"/>
                  </a:lnTo>
                  <a:close/>
                </a:path>
              </a:pathLst>
            </a:custGeom>
            <a:solidFill>
              <a:srgbClr val="B2B8A9"/>
            </a:solidFill>
          </p:spPr>
          <p:txBody>
            <a:bodyPr/>
            <a:lstStyle/>
            <a:p>
              <a:endParaRPr lang="en-US"/>
            </a:p>
          </p:txBody>
        </p:sp>
        <p:sp>
          <p:nvSpPr>
            <p:cNvPr id="43" name="TextBox 43"/>
            <p:cNvSpPr txBox="1"/>
            <p:nvPr/>
          </p:nvSpPr>
          <p:spPr>
            <a:xfrm>
              <a:off x="177800" y="-38100"/>
              <a:ext cx="839587" cy="444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2521107" y="3088863"/>
            <a:ext cx="3203567" cy="1318160"/>
            <a:chOff x="0" y="0"/>
            <a:chExt cx="987687" cy="406400"/>
          </a:xfrm>
        </p:grpSpPr>
        <p:sp>
          <p:nvSpPr>
            <p:cNvPr id="45" name="Freeform 45"/>
            <p:cNvSpPr/>
            <p:nvPr/>
          </p:nvSpPr>
          <p:spPr>
            <a:xfrm>
              <a:off x="0" y="0"/>
              <a:ext cx="987687" cy="406400"/>
            </a:xfrm>
            <a:custGeom>
              <a:avLst/>
              <a:gdLst/>
              <a:ahLst/>
              <a:cxnLst/>
              <a:rect l="l" t="t" r="r" b="b"/>
              <a:pathLst>
                <a:path w="987687" h="406400">
                  <a:moveTo>
                    <a:pt x="0" y="0"/>
                  </a:moveTo>
                  <a:lnTo>
                    <a:pt x="784487" y="0"/>
                  </a:lnTo>
                  <a:lnTo>
                    <a:pt x="987687" y="203200"/>
                  </a:lnTo>
                  <a:lnTo>
                    <a:pt x="784487" y="406400"/>
                  </a:lnTo>
                  <a:lnTo>
                    <a:pt x="0" y="406400"/>
                  </a:lnTo>
                  <a:lnTo>
                    <a:pt x="203200" y="203200"/>
                  </a:lnTo>
                  <a:lnTo>
                    <a:pt x="0" y="0"/>
                  </a:lnTo>
                  <a:close/>
                </a:path>
              </a:pathLst>
            </a:custGeom>
            <a:solidFill>
              <a:srgbClr val="7C7F68"/>
            </a:solidFill>
          </p:spPr>
          <p:txBody>
            <a:bodyPr/>
            <a:lstStyle/>
            <a:p>
              <a:endParaRPr lang="en-US"/>
            </a:p>
          </p:txBody>
        </p:sp>
        <p:sp>
          <p:nvSpPr>
            <p:cNvPr id="46" name="TextBox 46"/>
            <p:cNvSpPr txBox="1"/>
            <p:nvPr/>
          </p:nvSpPr>
          <p:spPr>
            <a:xfrm>
              <a:off x="177800" y="-38100"/>
              <a:ext cx="733687" cy="444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15159518" y="3088863"/>
            <a:ext cx="2667407" cy="1318160"/>
            <a:chOff x="0" y="0"/>
            <a:chExt cx="822384" cy="406400"/>
          </a:xfrm>
        </p:grpSpPr>
        <p:sp>
          <p:nvSpPr>
            <p:cNvPr id="48" name="Freeform 48"/>
            <p:cNvSpPr/>
            <p:nvPr/>
          </p:nvSpPr>
          <p:spPr>
            <a:xfrm>
              <a:off x="0" y="0"/>
              <a:ext cx="822384" cy="406400"/>
            </a:xfrm>
            <a:custGeom>
              <a:avLst/>
              <a:gdLst/>
              <a:ahLst/>
              <a:cxnLst/>
              <a:rect l="l" t="t" r="r" b="b"/>
              <a:pathLst>
                <a:path w="822384" h="406400">
                  <a:moveTo>
                    <a:pt x="0" y="0"/>
                  </a:moveTo>
                  <a:lnTo>
                    <a:pt x="619184" y="0"/>
                  </a:lnTo>
                  <a:lnTo>
                    <a:pt x="822384" y="203200"/>
                  </a:lnTo>
                  <a:lnTo>
                    <a:pt x="619184" y="406400"/>
                  </a:lnTo>
                  <a:lnTo>
                    <a:pt x="0" y="406400"/>
                  </a:lnTo>
                  <a:lnTo>
                    <a:pt x="203200" y="203200"/>
                  </a:lnTo>
                  <a:lnTo>
                    <a:pt x="0" y="0"/>
                  </a:lnTo>
                  <a:close/>
                </a:path>
              </a:pathLst>
            </a:custGeom>
            <a:solidFill>
              <a:srgbClr val="7C7F68"/>
            </a:solidFill>
          </p:spPr>
          <p:txBody>
            <a:bodyPr/>
            <a:lstStyle/>
            <a:p>
              <a:endParaRPr lang="en-US"/>
            </a:p>
          </p:txBody>
        </p:sp>
        <p:sp>
          <p:nvSpPr>
            <p:cNvPr id="49" name="TextBox 49"/>
            <p:cNvSpPr txBox="1"/>
            <p:nvPr/>
          </p:nvSpPr>
          <p:spPr>
            <a:xfrm>
              <a:off x="177800" y="-38100"/>
              <a:ext cx="568384" cy="444500"/>
            </a:xfrm>
            <a:prstGeom prst="rect">
              <a:avLst/>
            </a:prstGeom>
          </p:spPr>
          <p:txBody>
            <a:bodyPr lIns="50800" tIns="50800" rIns="50800" bIns="50800" rtlCol="0" anchor="ctr"/>
            <a:lstStyle/>
            <a:p>
              <a:pPr algn="ctr">
                <a:lnSpc>
                  <a:spcPts val="2659"/>
                </a:lnSpc>
              </a:pPr>
              <a:endParaRPr/>
            </a:p>
          </p:txBody>
        </p:sp>
      </p:grpSp>
      <p:sp>
        <p:nvSpPr>
          <p:cNvPr id="50" name="Freeform 50"/>
          <p:cNvSpPr/>
          <p:nvPr/>
        </p:nvSpPr>
        <p:spPr>
          <a:xfrm>
            <a:off x="8999159" y="4772325"/>
            <a:ext cx="450155" cy="392760"/>
          </a:xfrm>
          <a:custGeom>
            <a:avLst/>
            <a:gdLst/>
            <a:ahLst/>
            <a:cxnLst/>
            <a:rect l="l" t="t" r="r" b="b"/>
            <a:pathLst>
              <a:path w="450155" h="392760">
                <a:moveTo>
                  <a:pt x="0" y="0"/>
                </a:moveTo>
                <a:lnTo>
                  <a:pt x="450155" y="0"/>
                </a:lnTo>
                <a:lnTo>
                  <a:pt x="450155" y="392760"/>
                </a:lnTo>
                <a:lnTo>
                  <a:pt x="0" y="392760"/>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US"/>
          </a:p>
        </p:txBody>
      </p:sp>
      <p:sp>
        <p:nvSpPr>
          <p:cNvPr id="51" name="Freeform 51"/>
          <p:cNvSpPr/>
          <p:nvPr/>
        </p:nvSpPr>
        <p:spPr>
          <a:xfrm>
            <a:off x="8385745" y="4802927"/>
            <a:ext cx="380718" cy="362158"/>
          </a:xfrm>
          <a:custGeom>
            <a:avLst/>
            <a:gdLst/>
            <a:ahLst/>
            <a:cxnLst/>
            <a:rect l="l" t="t" r="r" b="b"/>
            <a:pathLst>
              <a:path w="380718" h="362158">
                <a:moveTo>
                  <a:pt x="0" y="0"/>
                </a:moveTo>
                <a:lnTo>
                  <a:pt x="380718" y="0"/>
                </a:lnTo>
                <a:lnTo>
                  <a:pt x="380718" y="362158"/>
                </a:lnTo>
                <a:lnTo>
                  <a:pt x="0" y="362158"/>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n-US"/>
          </a:p>
        </p:txBody>
      </p:sp>
      <p:sp>
        <p:nvSpPr>
          <p:cNvPr id="52" name="Freeform 52"/>
          <p:cNvSpPr/>
          <p:nvPr/>
        </p:nvSpPr>
        <p:spPr>
          <a:xfrm>
            <a:off x="10382502" y="4709801"/>
            <a:ext cx="434662" cy="434662"/>
          </a:xfrm>
          <a:custGeom>
            <a:avLst/>
            <a:gdLst/>
            <a:ahLst/>
            <a:cxnLst/>
            <a:rect l="l" t="t" r="r" b="b"/>
            <a:pathLst>
              <a:path w="434662" h="434662">
                <a:moveTo>
                  <a:pt x="0" y="0"/>
                </a:moveTo>
                <a:lnTo>
                  <a:pt x="434662" y="0"/>
                </a:lnTo>
                <a:lnTo>
                  <a:pt x="434662" y="434662"/>
                </a:lnTo>
                <a:lnTo>
                  <a:pt x="0" y="434662"/>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US"/>
          </a:p>
        </p:txBody>
      </p:sp>
      <p:sp>
        <p:nvSpPr>
          <p:cNvPr id="53" name="Freeform 53"/>
          <p:cNvSpPr/>
          <p:nvPr/>
        </p:nvSpPr>
        <p:spPr>
          <a:xfrm>
            <a:off x="11649625" y="4728284"/>
            <a:ext cx="415138" cy="416179"/>
          </a:xfrm>
          <a:custGeom>
            <a:avLst/>
            <a:gdLst/>
            <a:ahLst/>
            <a:cxnLst/>
            <a:rect l="l" t="t" r="r" b="b"/>
            <a:pathLst>
              <a:path w="415138" h="416179">
                <a:moveTo>
                  <a:pt x="0" y="0"/>
                </a:moveTo>
                <a:lnTo>
                  <a:pt x="415138" y="0"/>
                </a:lnTo>
                <a:lnTo>
                  <a:pt x="415138" y="416179"/>
                </a:lnTo>
                <a:lnTo>
                  <a:pt x="0" y="416179"/>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n-US"/>
          </a:p>
        </p:txBody>
      </p:sp>
      <p:sp>
        <p:nvSpPr>
          <p:cNvPr id="54" name="Freeform 54"/>
          <p:cNvSpPr/>
          <p:nvPr/>
        </p:nvSpPr>
        <p:spPr>
          <a:xfrm>
            <a:off x="5310439" y="4833472"/>
            <a:ext cx="385740" cy="378507"/>
          </a:xfrm>
          <a:custGeom>
            <a:avLst/>
            <a:gdLst/>
            <a:ahLst/>
            <a:cxnLst/>
            <a:rect l="l" t="t" r="r" b="b"/>
            <a:pathLst>
              <a:path w="385740" h="378507">
                <a:moveTo>
                  <a:pt x="0" y="0"/>
                </a:moveTo>
                <a:lnTo>
                  <a:pt x="385740" y="0"/>
                </a:lnTo>
                <a:lnTo>
                  <a:pt x="385740" y="378507"/>
                </a:lnTo>
                <a:lnTo>
                  <a:pt x="0" y="378507"/>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n-US"/>
          </a:p>
        </p:txBody>
      </p:sp>
      <p:sp>
        <p:nvSpPr>
          <p:cNvPr id="55" name="Freeform 55"/>
          <p:cNvSpPr/>
          <p:nvPr/>
        </p:nvSpPr>
        <p:spPr>
          <a:xfrm>
            <a:off x="12897861" y="4741439"/>
            <a:ext cx="443889" cy="443889"/>
          </a:xfrm>
          <a:custGeom>
            <a:avLst/>
            <a:gdLst/>
            <a:ahLst/>
            <a:cxnLst/>
            <a:rect l="l" t="t" r="r" b="b"/>
            <a:pathLst>
              <a:path w="443889" h="443889">
                <a:moveTo>
                  <a:pt x="0" y="0"/>
                </a:moveTo>
                <a:lnTo>
                  <a:pt x="443889" y="0"/>
                </a:lnTo>
                <a:lnTo>
                  <a:pt x="443889" y="443890"/>
                </a:lnTo>
                <a:lnTo>
                  <a:pt x="0" y="443890"/>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US"/>
          </a:p>
        </p:txBody>
      </p:sp>
      <p:sp>
        <p:nvSpPr>
          <p:cNvPr id="56" name="Freeform 56"/>
          <p:cNvSpPr/>
          <p:nvPr/>
        </p:nvSpPr>
        <p:spPr>
          <a:xfrm>
            <a:off x="13541775" y="4709186"/>
            <a:ext cx="478215" cy="413656"/>
          </a:xfrm>
          <a:custGeom>
            <a:avLst/>
            <a:gdLst/>
            <a:ahLst/>
            <a:cxnLst/>
            <a:rect l="l" t="t" r="r" b="b"/>
            <a:pathLst>
              <a:path w="478215" h="413656">
                <a:moveTo>
                  <a:pt x="0" y="0"/>
                </a:moveTo>
                <a:lnTo>
                  <a:pt x="478215" y="0"/>
                </a:lnTo>
                <a:lnTo>
                  <a:pt x="478215" y="413656"/>
                </a:lnTo>
                <a:lnTo>
                  <a:pt x="0" y="413656"/>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n-US"/>
          </a:p>
        </p:txBody>
      </p:sp>
      <p:sp>
        <p:nvSpPr>
          <p:cNvPr id="57" name="Freeform 57"/>
          <p:cNvSpPr/>
          <p:nvPr/>
        </p:nvSpPr>
        <p:spPr>
          <a:xfrm>
            <a:off x="14220015" y="4757529"/>
            <a:ext cx="415138" cy="416179"/>
          </a:xfrm>
          <a:custGeom>
            <a:avLst/>
            <a:gdLst/>
            <a:ahLst/>
            <a:cxnLst/>
            <a:rect l="l" t="t" r="r" b="b"/>
            <a:pathLst>
              <a:path w="415138" h="416179">
                <a:moveTo>
                  <a:pt x="0" y="0"/>
                </a:moveTo>
                <a:lnTo>
                  <a:pt x="415138" y="0"/>
                </a:lnTo>
                <a:lnTo>
                  <a:pt x="415138" y="416179"/>
                </a:lnTo>
                <a:lnTo>
                  <a:pt x="0" y="416179"/>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n-US"/>
          </a:p>
        </p:txBody>
      </p:sp>
      <p:sp>
        <p:nvSpPr>
          <p:cNvPr id="58" name="Freeform 58"/>
          <p:cNvSpPr/>
          <p:nvPr/>
        </p:nvSpPr>
        <p:spPr>
          <a:xfrm>
            <a:off x="15827121" y="4792967"/>
            <a:ext cx="385740" cy="378507"/>
          </a:xfrm>
          <a:custGeom>
            <a:avLst/>
            <a:gdLst/>
            <a:ahLst/>
            <a:cxnLst/>
            <a:rect l="l" t="t" r="r" b="b"/>
            <a:pathLst>
              <a:path w="385740" h="378507">
                <a:moveTo>
                  <a:pt x="0" y="0"/>
                </a:moveTo>
                <a:lnTo>
                  <a:pt x="385739" y="0"/>
                </a:lnTo>
                <a:lnTo>
                  <a:pt x="385739" y="378506"/>
                </a:lnTo>
                <a:lnTo>
                  <a:pt x="0" y="378506"/>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n-US"/>
          </a:p>
        </p:txBody>
      </p:sp>
      <p:sp>
        <p:nvSpPr>
          <p:cNvPr id="59" name="Freeform 59"/>
          <p:cNvSpPr/>
          <p:nvPr/>
        </p:nvSpPr>
        <p:spPr>
          <a:xfrm>
            <a:off x="16593860" y="4757529"/>
            <a:ext cx="443806" cy="443806"/>
          </a:xfrm>
          <a:custGeom>
            <a:avLst/>
            <a:gdLst/>
            <a:ahLst/>
            <a:cxnLst/>
            <a:rect l="l" t="t" r="r" b="b"/>
            <a:pathLst>
              <a:path w="443806" h="443806">
                <a:moveTo>
                  <a:pt x="0" y="0"/>
                </a:moveTo>
                <a:lnTo>
                  <a:pt x="443806" y="0"/>
                </a:lnTo>
                <a:lnTo>
                  <a:pt x="443806" y="443806"/>
                </a:lnTo>
                <a:lnTo>
                  <a:pt x="0" y="443806"/>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n-US"/>
          </a:p>
        </p:txBody>
      </p:sp>
      <p:sp>
        <p:nvSpPr>
          <p:cNvPr id="60" name="Freeform 60"/>
          <p:cNvSpPr/>
          <p:nvPr/>
        </p:nvSpPr>
        <p:spPr>
          <a:xfrm>
            <a:off x="5763056" y="5957964"/>
            <a:ext cx="362857" cy="362857"/>
          </a:xfrm>
          <a:custGeom>
            <a:avLst/>
            <a:gdLst/>
            <a:ahLst/>
            <a:cxnLst/>
            <a:rect l="l" t="t" r="r" b="b"/>
            <a:pathLst>
              <a:path w="362857" h="362857">
                <a:moveTo>
                  <a:pt x="0" y="0"/>
                </a:moveTo>
                <a:lnTo>
                  <a:pt x="362858" y="0"/>
                </a:lnTo>
                <a:lnTo>
                  <a:pt x="362858" y="362857"/>
                </a:lnTo>
                <a:lnTo>
                  <a:pt x="0" y="362857"/>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txBody>
          <a:bodyPr/>
          <a:lstStyle/>
          <a:p>
            <a:endParaRPr lang="en-US"/>
          </a:p>
        </p:txBody>
      </p:sp>
      <p:sp>
        <p:nvSpPr>
          <p:cNvPr id="61" name="Freeform 61"/>
          <p:cNvSpPr/>
          <p:nvPr/>
        </p:nvSpPr>
        <p:spPr>
          <a:xfrm>
            <a:off x="8303165" y="5943006"/>
            <a:ext cx="375784" cy="375784"/>
          </a:xfrm>
          <a:custGeom>
            <a:avLst/>
            <a:gdLst/>
            <a:ahLst/>
            <a:cxnLst/>
            <a:rect l="l" t="t" r="r" b="b"/>
            <a:pathLst>
              <a:path w="375784" h="375784">
                <a:moveTo>
                  <a:pt x="0" y="0"/>
                </a:moveTo>
                <a:lnTo>
                  <a:pt x="375784" y="0"/>
                </a:lnTo>
                <a:lnTo>
                  <a:pt x="375784" y="375784"/>
                </a:lnTo>
                <a:lnTo>
                  <a:pt x="0" y="375784"/>
                </a:lnTo>
                <a:lnTo>
                  <a:pt x="0" y="0"/>
                </a:lnTo>
                <a:close/>
              </a:path>
            </a:pathLst>
          </a:custGeom>
          <a:blipFill>
            <a:blip r:embed="rId53">
              <a:extLst>
                <a:ext uri="{96DAC541-7B7A-43D3-8B79-37D633B846F1}">
                  <asvg:svgBlip xmlns:asvg="http://schemas.microsoft.com/office/drawing/2016/SVG/main" r:embed="rId54"/>
                </a:ext>
              </a:extLst>
            </a:blip>
            <a:stretch>
              <a:fillRect/>
            </a:stretch>
          </a:blipFill>
          <a:ln cap="sq">
            <a:noFill/>
            <a:prstDash val="solid"/>
            <a:miter/>
          </a:ln>
        </p:spPr>
        <p:txBody>
          <a:bodyPr/>
          <a:lstStyle/>
          <a:p>
            <a:endParaRPr lang="en-US"/>
          </a:p>
        </p:txBody>
      </p:sp>
      <p:sp>
        <p:nvSpPr>
          <p:cNvPr id="62" name="Freeform 62"/>
          <p:cNvSpPr/>
          <p:nvPr/>
        </p:nvSpPr>
        <p:spPr>
          <a:xfrm>
            <a:off x="11029931" y="5943006"/>
            <a:ext cx="375784" cy="375784"/>
          </a:xfrm>
          <a:custGeom>
            <a:avLst/>
            <a:gdLst/>
            <a:ahLst/>
            <a:cxnLst/>
            <a:rect l="l" t="t" r="r" b="b"/>
            <a:pathLst>
              <a:path w="375784" h="375784">
                <a:moveTo>
                  <a:pt x="0" y="0"/>
                </a:moveTo>
                <a:lnTo>
                  <a:pt x="375783" y="0"/>
                </a:lnTo>
                <a:lnTo>
                  <a:pt x="375783" y="375784"/>
                </a:lnTo>
                <a:lnTo>
                  <a:pt x="0" y="375784"/>
                </a:lnTo>
                <a:lnTo>
                  <a:pt x="0" y="0"/>
                </a:lnTo>
                <a:close/>
              </a:path>
            </a:pathLst>
          </a:custGeom>
          <a:blipFill>
            <a:blip r:embed="rId55">
              <a:extLst>
                <a:ext uri="{96DAC541-7B7A-43D3-8B79-37D633B846F1}">
                  <asvg:svgBlip xmlns:asvg="http://schemas.microsoft.com/office/drawing/2016/SVG/main" r:embed="rId56"/>
                </a:ext>
              </a:extLst>
            </a:blip>
            <a:stretch>
              <a:fillRect/>
            </a:stretch>
          </a:blipFill>
          <a:ln cap="sq">
            <a:noFill/>
            <a:prstDash val="solid"/>
            <a:miter/>
          </a:ln>
        </p:spPr>
        <p:txBody>
          <a:bodyPr/>
          <a:lstStyle/>
          <a:p>
            <a:endParaRPr lang="en-US"/>
          </a:p>
        </p:txBody>
      </p:sp>
      <p:sp>
        <p:nvSpPr>
          <p:cNvPr id="63" name="Freeform 63"/>
          <p:cNvSpPr/>
          <p:nvPr/>
        </p:nvSpPr>
        <p:spPr>
          <a:xfrm>
            <a:off x="13595560" y="5943006"/>
            <a:ext cx="378360" cy="378360"/>
          </a:xfrm>
          <a:custGeom>
            <a:avLst/>
            <a:gdLst/>
            <a:ahLst/>
            <a:cxnLst/>
            <a:rect l="l" t="t" r="r" b="b"/>
            <a:pathLst>
              <a:path w="378360" h="378360">
                <a:moveTo>
                  <a:pt x="0" y="0"/>
                </a:moveTo>
                <a:lnTo>
                  <a:pt x="378360" y="0"/>
                </a:lnTo>
                <a:lnTo>
                  <a:pt x="378360" y="378360"/>
                </a:lnTo>
                <a:lnTo>
                  <a:pt x="0" y="378360"/>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txBody>
          <a:bodyPr/>
          <a:lstStyle/>
          <a:p>
            <a:endParaRPr lang="en-US"/>
          </a:p>
        </p:txBody>
      </p:sp>
      <p:sp>
        <p:nvSpPr>
          <p:cNvPr id="64" name="Freeform 64"/>
          <p:cNvSpPr/>
          <p:nvPr/>
        </p:nvSpPr>
        <p:spPr>
          <a:xfrm>
            <a:off x="16235360" y="5943006"/>
            <a:ext cx="378360" cy="378360"/>
          </a:xfrm>
          <a:custGeom>
            <a:avLst/>
            <a:gdLst/>
            <a:ahLst/>
            <a:cxnLst/>
            <a:rect l="l" t="t" r="r" b="b"/>
            <a:pathLst>
              <a:path w="378360" h="378360">
                <a:moveTo>
                  <a:pt x="0" y="0"/>
                </a:moveTo>
                <a:lnTo>
                  <a:pt x="378360" y="0"/>
                </a:lnTo>
                <a:lnTo>
                  <a:pt x="378360" y="378360"/>
                </a:lnTo>
                <a:lnTo>
                  <a:pt x="0" y="378360"/>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txBody>
          <a:bodyPr/>
          <a:lstStyle/>
          <a:p>
            <a:endParaRPr lang="en-US"/>
          </a:p>
        </p:txBody>
      </p:sp>
      <p:grpSp>
        <p:nvGrpSpPr>
          <p:cNvPr id="65" name="Group 65"/>
          <p:cNvGrpSpPr/>
          <p:nvPr/>
        </p:nvGrpSpPr>
        <p:grpSpPr>
          <a:xfrm>
            <a:off x="1109369" y="827538"/>
            <a:ext cx="3209925" cy="3409647"/>
            <a:chOff x="0" y="0"/>
            <a:chExt cx="845412" cy="898014"/>
          </a:xfrm>
        </p:grpSpPr>
        <p:sp>
          <p:nvSpPr>
            <p:cNvPr id="66" name="Freeform 66"/>
            <p:cNvSpPr/>
            <p:nvPr/>
          </p:nvSpPr>
          <p:spPr>
            <a:xfrm>
              <a:off x="0" y="0"/>
              <a:ext cx="845412" cy="898014"/>
            </a:xfrm>
            <a:custGeom>
              <a:avLst/>
              <a:gdLst/>
              <a:ahLst/>
              <a:cxnLst/>
              <a:rect l="l" t="t" r="r" b="b"/>
              <a:pathLst>
                <a:path w="845412" h="898014">
                  <a:moveTo>
                    <a:pt x="123005" y="0"/>
                  </a:moveTo>
                  <a:lnTo>
                    <a:pt x="722407" y="0"/>
                  </a:lnTo>
                  <a:cubicBezTo>
                    <a:pt x="790341" y="0"/>
                    <a:pt x="845412" y="55071"/>
                    <a:pt x="845412" y="123005"/>
                  </a:cubicBezTo>
                  <a:lnTo>
                    <a:pt x="845412" y="775009"/>
                  </a:lnTo>
                  <a:cubicBezTo>
                    <a:pt x="845412" y="842943"/>
                    <a:pt x="790341" y="898014"/>
                    <a:pt x="722407" y="898014"/>
                  </a:cubicBezTo>
                  <a:lnTo>
                    <a:pt x="123005" y="898014"/>
                  </a:lnTo>
                  <a:cubicBezTo>
                    <a:pt x="90382" y="898014"/>
                    <a:pt x="59095" y="885055"/>
                    <a:pt x="36027" y="861987"/>
                  </a:cubicBezTo>
                  <a:cubicBezTo>
                    <a:pt x="12959" y="838919"/>
                    <a:pt x="0" y="807632"/>
                    <a:pt x="0" y="775009"/>
                  </a:cubicBezTo>
                  <a:lnTo>
                    <a:pt x="0" y="123005"/>
                  </a:lnTo>
                  <a:cubicBezTo>
                    <a:pt x="0" y="90382"/>
                    <a:pt x="12959" y="59095"/>
                    <a:pt x="36027" y="36027"/>
                  </a:cubicBezTo>
                  <a:cubicBezTo>
                    <a:pt x="59095" y="12959"/>
                    <a:pt x="90382" y="0"/>
                    <a:pt x="123005" y="0"/>
                  </a:cubicBezTo>
                  <a:close/>
                </a:path>
              </a:pathLst>
            </a:custGeom>
            <a:solidFill>
              <a:srgbClr val="4D4F2F"/>
            </a:solidFill>
          </p:spPr>
          <p:txBody>
            <a:bodyPr/>
            <a:lstStyle/>
            <a:p>
              <a:endParaRPr lang="en-US"/>
            </a:p>
          </p:txBody>
        </p:sp>
        <p:sp>
          <p:nvSpPr>
            <p:cNvPr id="67" name="TextBox 67"/>
            <p:cNvSpPr txBox="1"/>
            <p:nvPr/>
          </p:nvSpPr>
          <p:spPr>
            <a:xfrm>
              <a:off x="0" y="-38100"/>
              <a:ext cx="845412" cy="936114"/>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7716410" y="4783764"/>
            <a:ext cx="497785" cy="775419"/>
            <a:chOff x="0" y="0"/>
            <a:chExt cx="663713" cy="1033892"/>
          </a:xfrm>
        </p:grpSpPr>
        <p:sp>
          <p:nvSpPr>
            <p:cNvPr id="69" name="Freeform 69"/>
            <p:cNvSpPr/>
            <p:nvPr/>
          </p:nvSpPr>
          <p:spPr>
            <a:xfrm>
              <a:off x="84320" y="0"/>
              <a:ext cx="495074" cy="495074"/>
            </a:xfrm>
            <a:custGeom>
              <a:avLst/>
              <a:gdLst/>
              <a:ahLst/>
              <a:cxnLst/>
              <a:rect l="l" t="t" r="r" b="b"/>
              <a:pathLst>
                <a:path w="495074" h="495074">
                  <a:moveTo>
                    <a:pt x="0" y="0"/>
                  </a:moveTo>
                  <a:lnTo>
                    <a:pt x="495074" y="0"/>
                  </a:lnTo>
                  <a:lnTo>
                    <a:pt x="495074" y="495074"/>
                  </a:lnTo>
                  <a:lnTo>
                    <a:pt x="0" y="495074"/>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txBody>
            <a:bodyPr/>
            <a:lstStyle/>
            <a:p>
              <a:endParaRPr lang="en-US"/>
            </a:p>
          </p:txBody>
        </p:sp>
        <p:sp>
          <p:nvSpPr>
            <p:cNvPr id="70" name="TextBox 70"/>
            <p:cNvSpPr txBox="1"/>
            <p:nvPr/>
          </p:nvSpPr>
          <p:spPr>
            <a:xfrm>
              <a:off x="0" y="592567"/>
              <a:ext cx="663713" cy="44132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Web</a:t>
              </a:r>
            </a:p>
            <a:p>
              <a:pPr algn="ctr">
                <a:lnSpc>
                  <a:spcPts val="1320"/>
                </a:lnSpc>
              </a:pPr>
              <a:r>
                <a:rPr lang="en-US" sz="1100">
                  <a:solidFill>
                    <a:srgbClr val="191919"/>
                  </a:solidFill>
                  <a:latin typeface="Aileron Regular"/>
                  <a:ea typeface="Aileron Regular"/>
                  <a:cs typeface="Aileron Regular"/>
                  <a:sym typeface="Aileron Regular"/>
                </a:rPr>
                <a:t>search</a:t>
              </a:r>
            </a:p>
          </p:txBody>
        </p:sp>
      </p:grpSp>
      <p:grpSp>
        <p:nvGrpSpPr>
          <p:cNvPr id="71" name="Group 71"/>
          <p:cNvGrpSpPr/>
          <p:nvPr/>
        </p:nvGrpSpPr>
        <p:grpSpPr>
          <a:xfrm>
            <a:off x="1117909" y="4878250"/>
            <a:ext cx="577794" cy="4162788"/>
            <a:chOff x="0" y="0"/>
            <a:chExt cx="770392" cy="5550385"/>
          </a:xfrm>
        </p:grpSpPr>
        <p:sp>
          <p:nvSpPr>
            <p:cNvPr id="72" name="Freeform 72"/>
            <p:cNvSpPr/>
            <p:nvPr/>
          </p:nvSpPr>
          <p:spPr>
            <a:xfrm>
              <a:off x="84984" y="1666683"/>
              <a:ext cx="600424" cy="653381"/>
            </a:xfrm>
            <a:custGeom>
              <a:avLst/>
              <a:gdLst/>
              <a:ahLst/>
              <a:cxnLst/>
              <a:rect l="l" t="t" r="r" b="b"/>
              <a:pathLst>
                <a:path w="600424" h="653381">
                  <a:moveTo>
                    <a:pt x="0" y="0"/>
                  </a:moveTo>
                  <a:lnTo>
                    <a:pt x="600424" y="0"/>
                  </a:lnTo>
                  <a:lnTo>
                    <a:pt x="600424" y="653381"/>
                  </a:lnTo>
                  <a:lnTo>
                    <a:pt x="0" y="653381"/>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txBody>
            <a:bodyPr/>
            <a:lstStyle/>
            <a:p>
              <a:endParaRPr lang="en-US"/>
            </a:p>
          </p:txBody>
        </p:sp>
        <p:sp>
          <p:nvSpPr>
            <p:cNvPr id="73" name="Freeform 73"/>
            <p:cNvSpPr/>
            <p:nvPr/>
          </p:nvSpPr>
          <p:spPr>
            <a:xfrm>
              <a:off x="0" y="0"/>
              <a:ext cx="770392" cy="739135"/>
            </a:xfrm>
            <a:custGeom>
              <a:avLst/>
              <a:gdLst/>
              <a:ahLst/>
              <a:cxnLst/>
              <a:rect l="l" t="t" r="r" b="b"/>
              <a:pathLst>
                <a:path w="770392" h="739135">
                  <a:moveTo>
                    <a:pt x="0" y="0"/>
                  </a:moveTo>
                  <a:lnTo>
                    <a:pt x="770392" y="0"/>
                  </a:lnTo>
                  <a:lnTo>
                    <a:pt x="770392" y="739135"/>
                  </a:lnTo>
                  <a:lnTo>
                    <a:pt x="0" y="739135"/>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txBody>
            <a:bodyPr/>
            <a:lstStyle/>
            <a:p>
              <a:endParaRPr lang="en-US"/>
            </a:p>
          </p:txBody>
        </p:sp>
        <p:sp>
          <p:nvSpPr>
            <p:cNvPr id="74" name="Freeform 74"/>
            <p:cNvSpPr/>
            <p:nvPr/>
          </p:nvSpPr>
          <p:spPr>
            <a:xfrm>
              <a:off x="5379" y="3173331"/>
              <a:ext cx="759633" cy="825688"/>
            </a:xfrm>
            <a:custGeom>
              <a:avLst/>
              <a:gdLst/>
              <a:ahLst/>
              <a:cxnLst/>
              <a:rect l="l" t="t" r="r" b="b"/>
              <a:pathLst>
                <a:path w="759633" h="825688">
                  <a:moveTo>
                    <a:pt x="0" y="0"/>
                  </a:moveTo>
                  <a:lnTo>
                    <a:pt x="759633" y="0"/>
                  </a:lnTo>
                  <a:lnTo>
                    <a:pt x="759633" y="825688"/>
                  </a:lnTo>
                  <a:lnTo>
                    <a:pt x="0" y="825688"/>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txBody>
            <a:bodyPr/>
            <a:lstStyle/>
            <a:p>
              <a:endParaRPr lang="en-US"/>
            </a:p>
          </p:txBody>
        </p:sp>
        <p:sp>
          <p:nvSpPr>
            <p:cNvPr id="75" name="Freeform 75"/>
            <p:cNvSpPr/>
            <p:nvPr/>
          </p:nvSpPr>
          <p:spPr>
            <a:xfrm>
              <a:off x="36073" y="4807569"/>
              <a:ext cx="698246" cy="742815"/>
            </a:xfrm>
            <a:custGeom>
              <a:avLst/>
              <a:gdLst/>
              <a:ahLst/>
              <a:cxnLst/>
              <a:rect l="l" t="t" r="r" b="b"/>
              <a:pathLst>
                <a:path w="698246" h="742815">
                  <a:moveTo>
                    <a:pt x="0" y="0"/>
                  </a:moveTo>
                  <a:lnTo>
                    <a:pt x="698246" y="0"/>
                  </a:lnTo>
                  <a:lnTo>
                    <a:pt x="698246" y="742816"/>
                  </a:lnTo>
                  <a:lnTo>
                    <a:pt x="0" y="742816"/>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txBody>
            <a:bodyPr/>
            <a:lstStyle/>
            <a:p>
              <a:endParaRPr lang="en-US"/>
            </a:p>
          </p:txBody>
        </p:sp>
      </p:grpSp>
      <p:sp>
        <p:nvSpPr>
          <p:cNvPr id="76" name="Freeform 76"/>
          <p:cNvSpPr/>
          <p:nvPr/>
        </p:nvSpPr>
        <p:spPr>
          <a:xfrm>
            <a:off x="11011015" y="4728284"/>
            <a:ext cx="444758" cy="454415"/>
          </a:xfrm>
          <a:custGeom>
            <a:avLst/>
            <a:gdLst/>
            <a:ahLst/>
            <a:cxnLst/>
            <a:rect l="l" t="t" r="r" b="b"/>
            <a:pathLst>
              <a:path w="444758" h="454415">
                <a:moveTo>
                  <a:pt x="0" y="0"/>
                </a:moveTo>
                <a:lnTo>
                  <a:pt x="444759" y="0"/>
                </a:lnTo>
                <a:lnTo>
                  <a:pt x="444759" y="454415"/>
                </a:lnTo>
                <a:lnTo>
                  <a:pt x="0" y="454415"/>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txBody>
          <a:bodyPr/>
          <a:lstStyle/>
          <a:p>
            <a:endParaRPr lang="en-US"/>
          </a:p>
        </p:txBody>
      </p:sp>
      <p:sp>
        <p:nvSpPr>
          <p:cNvPr id="77" name="TextBox 77"/>
          <p:cNvSpPr txBox="1"/>
          <p:nvPr/>
        </p:nvSpPr>
        <p:spPr>
          <a:xfrm>
            <a:off x="5137767" y="5235823"/>
            <a:ext cx="731083"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Word of mouth</a:t>
            </a:r>
          </a:p>
        </p:txBody>
      </p:sp>
      <p:sp>
        <p:nvSpPr>
          <p:cNvPr id="78" name="TextBox 78"/>
          <p:cNvSpPr txBox="1"/>
          <p:nvPr/>
        </p:nvSpPr>
        <p:spPr>
          <a:xfrm>
            <a:off x="908934" y="1441423"/>
            <a:ext cx="3610795" cy="2291532"/>
          </a:xfrm>
          <a:prstGeom prst="rect">
            <a:avLst/>
          </a:prstGeom>
        </p:spPr>
        <p:txBody>
          <a:bodyPr lIns="0" tIns="0" rIns="0" bIns="0" rtlCol="0" anchor="t">
            <a:spAutoFit/>
          </a:bodyPr>
          <a:lstStyle/>
          <a:p>
            <a:pPr marL="0" lvl="0" indent="0" algn="ctr">
              <a:lnSpc>
                <a:spcPts val="6121"/>
              </a:lnSpc>
              <a:spcBef>
                <a:spcPct val="0"/>
              </a:spcBef>
            </a:pPr>
            <a:r>
              <a:rPr lang="en-US" sz="4672" spc="140">
                <a:solidFill>
                  <a:srgbClr val="FFFFFF"/>
                </a:solidFill>
                <a:latin typeface="Aileron Heavy"/>
                <a:ea typeface="Aileron Heavy"/>
                <a:cs typeface="Aileron Heavy"/>
                <a:sym typeface="Aileron Heavy"/>
              </a:rPr>
              <a:t>Customer Journey</a:t>
            </a:r>
          </a:p>
          <a:p>
            <a:pPr marL="0" lvl="0" indent="0" algn="ctr">
              <a:lnSpc>
                <a:spcPts val="6121"/>
              </a:lnSpc>
              <a:spcBef>
                <a:spcPct val="0"/>
              </a:spcBef>
            </a:pPr>
            <a:r>
              <a:rPr lang="en-US" sz="4672" b="1" u="none" spc="140">
                <a:solidFill>
                  <a:srgbClr val="FFFFFF"/>
                </a:solidFill>
                <a:latin typeface="Aileron Heavy"/>
                <a:ea typeface="Aileron Heavy"/>
                <a:cs typeface="Aileron Heavy"/>
                <a:sym typeface="Aileron Heavy"/>
              </a:rPr>
              <a:t>Map</a:t>
            </a:r>
          </a:p>
        </p:txBody>
      </p:sp>
      <p:sp>
        <p:nvSpPr>
          <p:cNvPr id="79" name="TextBox 79"/>
          <p:cNvSpPr txBox="1"/>
          <p:nvPr/>
        </p:nvSpPr>
        <p:spPr>
          <a:xfrm>
            <a:off x="15654449" y="5215266"/>
            <a:ext cx="731083"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Word of mouth</a:t>
            </a:r>
          </a:p>
        </p:txBody>
      </p:sp>
      <p:sp>
        <p:nvSpPr>
          <p:cNvPr id="80" name="TextBox 80"/>
          <p:cNvSpPr txBox="1"/>
          <p:nvPr/>
        </p:nvSpPr>
        <p:spPr>
          <a:xfrm>
            <a:off x="2386196" y="5013200"/>
            <a:ext cx="1138550" cy="323850"/>
          </a:xfrm>
          <a:prstGeom prst="rect">
            <a:avLst/>
          </a:prstGeom>
        </p:spPr>
        <p:txBody>
          <a:bodyPr lIns="0" tIns="0" rIns="0" bIns="0" rtlCol="0" anchor="t">
            <a:spAutoFit/>
          </a:bodyPr>
          <a:lstStyle/>
          <a:p>
            <a:pPr algn="l">
              <a:lnSpc>
                <a:spcPts val="2520"/>
              </a:lnSpc>
            </a:pPr>
            <a:r>
              <a:rPr lang="en-US" sz="2100">
                <a:solidFill>
                  <a:srgbClr val="FFFFFF"/>
                </a:solidFill>
                <a:latin typeface="Aileron Regular"/>
                <a:ea typeface="Aileron Regular"/>
                <a:cs typeface="Aileron Regular"/>
                <a:sym typeface="Aileron Regular"/>
              </a:rPr>
              <a:t>Channels</a:t>
            </a:r>
          </a:p>
        </p:txBody>
      </p:sp>
      <p:sp>
        <p:nvSpPr>
          <p:cNvPr id="81" name="TextBox 81"/>
          <p:cNvSpPr txBox="1"/>
          <p:nvPr/>
        </p:nvSpPr>
        <p:spPr>
          <a:xfrm>
            <a:off x="2255270" y="6207801"/>
            <a:ext cx="1400402" cy="323850"/>
          </a:xfrm>
          <a:prstGeom prst="rect">
            <a:avLst/>
          </a:prstGeom>
        </p:spPr>
        <p:txBody>
          <a:bodyPr lIns="0" tIns="0" rIns="0" bIns="0" rtlCol="0" anchor="t">
            <a:spAutoFit/>
          </a:bodyPr>
          <a:lstStyle/>
          <a:p>
            <a:pPr algn="l">
              <a:lnSpc>
                <a:spcPts val="2520"/>
              </a:lnSpc>
            </a:pPr>
            <a:r>
              <a:rPr lang="en-US" sz="2100">
                <a:solidFill>
                  <a:srgbClr val="FFFFFF"/>
                </a:solidFill>
                <a:latin typeface="Aileron Regular"/>
                <a:ea typeface="Aileron Regular"/>
                <a:cs typeface="Aileron Regular"/>
                <a:sym typeface="Aileron Regular"/>
              </a:rPr>
              <a:t>Experience</a:t>
            </a:r>
          </a:p>
        </p:txBody>
      </p:sp>
      <p:sp>
        <p:nvSpPr>
          <p:cNvPr id="82" name="TextBox 82"/>
          <p:cNvSpPr txBox="1"/>
          <p:nvPr/>
        </p:nvSpPr>
        <p:spPr>
          <a:xfrm>
            <a:off x="2152032" y="7402402"/>
            <a:ext cx="1606878" cy="323850"/>
          </a:xfrm>
          <a:prstGeom prst="rect">
            <a:avLst/>
          </a:prstGeom>
        </p:spPr>
        <p:txBody>
          <a:bodyPr lIns="0" tIns="0" rIns="0" bIns="0" rtlCol="0" anchor="t">
            <a:spAutoFit/>
          </a:bodyPr>
          <a:lstStyle/>
          <a:p>
            <a:pPr algn="ctr">
              <a:lnSpc>
                <a:spcPts val="2520"/>
              </a:lnSpc>
            </a:pPr>
            <a:r>
              <a:rPr lang="en-US" sz="2100">
                <a:solidFill>
                  <a:srgbClr val="FFFFFF"/>
                </a:solidFill>
                <a:latin typeface="Aileron Regular"/>
                <a:ea typeface="Aileron Regular"/>
                <a:cs typeface="Aileron Regular"/>
                <a:sym typeface="Aileron Regular"/>
              </a:rPr>
              <a:t>Pain points</a:t>
            </a:r>
          </a:p>
        </p:txBody>
      </p:sp>
      <p:sp>
        <p:nvSpPr>
          <p:cNvPr id="83" name="TextBox 83"/>
          <p:cNvSpPr txBox="1"/>
          <p:nvPr/>
        </p:nvSpPr>
        <p:spPr>
          <a:xfrm>
            <a:off x="2152032" y="8618126"/>
            <a:ext cx="1677085" cy="323850"/>
          </a:xfrm>
          <a:prstGeom prst="rect">
            <a:avLst/>
          </a:prstGeom>
        </p:spPr>
        <p:txBody>
          <a:bodyPr lIns="0" tIns="0" rIns="0" bIns="0" rtlCol="0" anchor="t">
            <a:spAutoFit/>
          </a:bodyPr>
          <a:lstStyle/>
          <a:p>
            <a:pPr algn="ctr">
              <a:lnSpc>
                <a:spcPts val="2520"/>
              </a:lnSpc>
            </a:pPr>
            <a:r>
              <a:rPr lang="en-US" sz="2100">
                <a:solidFill>
                  <a:srgbClr val="FFFFFF"/>
                </a:solidFill>
                <a:latin typeface="Aileron Regular"/>
                <a:ea typeface="Aileron Regular"/>
                <a:cs typeface="Aileron Regular"/>
                <a:sym typeface="Aileron Regular"/>
              </a:rPr>
              <a:t>Opportunities</a:t>
            </a:r>
          </a:p>
        </p:txBody>
      </p:sp>
      <p:sp>
        <p:nvSpPr>
          <p:cNvPr id="84" name="TextBox 84"/>
          <p:cNvSpPr txBox="1"/>
          <p:nvPr/>
        </p:nvSpPr>
        <p:spPr>
          <a:xfrm>
            <a:off x="4990266" y="3229036"/>
            <a:ext cx="1674236" cy="1066800"/>
          </a:xfrm>
          <a:prstGeom prst="rect">
            <a:avLst/>
          </a:prstGeom>
        </p:spPr>
        <p:txBody>
          <a:bodyPr lIns="0" tIns="0" rIns="0" bIns="0" rtlCol="0" anchor="t">
            <a:spAutoFit/>
          </a:bodyPr>
          <a:lstStyle/>
          <a:p>
            <a:pPr algn="ctr">
              <a:lnSpc>
                <a:spcPts val="2163"/>
              </a:lnSpc>
            </a:pPr>
            <a:r>
              <a:rPr lang="en-US" sz="1803">
                <a:solidFill>
                  <a:srgbClr val="191919"/>
                </a:solidFill>
                <a:latin typeface="Aileron Regular"/>
                <a:ea typeface="Aileron Regular"/>
                <a:cs typeface="Aileron Regular"/>
                <a:sym typeface="Aileron Regular"/>
              </a:rPr>
              <a:t>Hear from other business owners or see flyer</a:t>
            </a:r>
          </a:p>
        </p:txBody>
      </p:sp>
      <p:sp>
        <p:nvSpPr>
          <p:cNvPr id="85" name="TextBox 85"/>
          <p:cNvSpPr txBox="1"/>
          <p:nvPr/>
        </p:nvSpPr>
        <p:spPr>
          <a:xfrm>
            <a:off x="4950038" y="7108201"/>
            <a:ext cx="2082390"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Does not know if it’s legitimate or affordable with the lack of online precense </a:t>
            </a:r>
          </a:p>
        </p:txBody>
      </p:sp>
      <p:sp>
        <p:nvSpPr>
          <p:cNvPr id="86" name="TextBox 86"/>
          <p:cNvSpPr txBox="1"/>
          <p:nvPr/>
        </p:nvSpPr>
        <p:spPr>
          <a:xfrm>
            <a:off x="10060774" y="3109974"/>
            <a:ext cx="2391242" cy="1295400"/>
          </a:xfrm>
          <a:prstGeom prst="rect">
            <a:avLst/>
          </a:prstGeom>
        </p:spPr>
        <p:txBody>
          <a:bodyPr lIns="0" tIns="0" rIns="0" bIns="0" rtlCol="0" anchor="t">
            <a:spAutoFit/>
          </a:bodyPr>
          <a:lstStyle/>
          <a:p>
            <a:pPr algn="ctr">
              <a:lnSpc>
                <a:spcPts val="2040"/>
              </a:lnSpc>
            </a:pPr>
            <a:r>
              <a:rPr lang="en-US" sz="1700">
                <a:solidFill>
                  <a:srgbClr val="191919"/>
                </a:solidFill>
                <a:latin typeface="Aileron Regular"/>
                <a:ea typeface="Aileron Regular"/>
                <a:cs typeface="Aileron Regular"/>
                <a:sym typeface="Aileron Regular"/>
              </a:rPr>
              <a:t>Schedule an appointment, phone call, </a:t>
            </a:r>
          </a:p>
          <a:p>
            <a:pPr algn="ctr">
              <a:lnSpc>
                <a:spcPts val="2040"/>
              </a:lnSpc>
            </a:pPr>
            <a:r>
              <a:rPr lang="en-US" sz="1700">
                <a:solidFill>
                  <a:srgbClr val="191919"/>
                </a:solidFill>
                <a:latin typeface="Aileron Regular"/>
                <a:ea typeface="Aileron Regular"/>
                <a:cs typeface="Aileron Regular"/>
                <a:sym typeface="Aileron Regular"/>
              </a:rPr>
              <a:t>in-person meeting, email with a document </a:t>
            </a:r>
          </a:p>
        </p:txBody>
      </p:sp>
      <p:sp>
        <p:nvSpPr>
          <p:cNvPr id="87" name="TextBox 87"/>
          <p:cNvSpPr txBox="1"/>
          <p:nvPr/>
        </p:nvSpPr>
        <p:spPr>
          <a:xfrm>
            <a:off x="4915787" y="2597087"/>
            <a:ext cx="2150892" cy="323850"/>
          </a:xfrm>
          <a:prstGeom prst="rect">
            <a:avLst/>
          </a:prstGeom>
        </p:spPr>
        <p:txBody>
          <a:bodyPr lIns="0" tIns="0" rIns="0" bIns="0" rtlCol="0" anchor="t">
            <a:spAutoFit/>
          </a:bodyPr>
          <a:lstStyle/>
          <a:p>
            <a:pPr algn="ctr">
              <a:lnSpc>
                <a:spcPts val="2520"/>
              </a:lnSpc>
            </a:pPr>
            <a:r>
              <a:rPr lang="en-US" sz="2100" b="1">
                <a:solidFill>
                  <a:srgbClr val="191919"/>
                </a:solidFill>
                <a:latin typeface="Aileron Regular Bold"/>
                <a:ea typeface="Aileron Regular Bold"/>
                <a:cs typeface="Aileron Regular Bold"/>
                <a:sym typeface="Aileron Regular Bold"/>
              </a:rPr>
              <a:t>Awareness</a:t>
            </a:r>
          </a:p>
        </p:txBody>
      </p:sp>
      <p:sp>
        <p:nvSpPr>
          <p:cNvPr id="88" name="TextBox 88"/>
          <p:cNvSpPr txBox="1"/>
          <p:nvPr/>
        </p:nvSpPr>
        <p:spPr>
          <a:xfrm>
            <a:off x="7513623" y="2597087"/>
            <a:ext cx="2150892" cy="323850"/>
          </a:xfrm>
          <a:prstGeom prst="rect">
            <a:avLst/>
          </a:prstGeom>
        </p:spPr>
        <p:txBody>
          <a:bodyPr lIns="0" tIns="0" rIns="0" bIns="0" rtlCol="0" anchor="t">
            <a:spAutoFit/>
          </a:bodyPr>
          <a:lstStyle/>
          <a:p>
            <a:pPr algn="ctr">
              <a:lnSpc>
                <a:spcPts val="2520"/>
              </a:lnSpc>
            </a:pPr>
            <a:r>
              <a:rPr lang="en-US" sz="2100" b="1">
                <a:solidFill>
                  <a:srgbClr val="191919"/>
                </a:solidFill>
                <a:latin typeface="Aileron Regular Bold"/>
                <a:ea typeface="Aileron Regular Bold"/>
                <a:cs typeface="Aileron Regular Bold"/>
                <a:sym typeface="Aileron Regular Bold"/>
              </a:rPr>
              <a:t>Consideration</a:t>
            </a:r>
          </a:p>
        </p:txBody>
      </p:sp>
      <p:sp>
        <p:nvSpPr>
          <p:cNvPr id="89" name="TextBox 89"/>
          <p:cNvSpPr txBox="1"/>
          <p:nvPr/>
        </p:nvSpPr>
        <p:spPr>
          <a:xfrm>
            <a:off x="10111458" y="2597087"/>
            <a:ext cx="2150892" cy="323850"/>
          </a:xfrm>
          <a:prstGeom prst="rect">
            <a:avLst/>
          </a:prstGeom>
        </p:spPr>
        <p:txBody>
          <a:bodyPr lIns="0" tIns="0" rIns="0" bIns="0" rtlCol="0" anchor="t">
            <a:spAutoFit/>
          </a:bodyPr>
          <a:lstStyle/>
          <a:p>
            <a:pPr algn="ctr">
              <a:lnSpc>
                <a:spcPts val="2520"/>
              </a:lnSpc>
            </a:pPr>
            <a:r>
              <a:rPr lang="en-US" sz="2100" b="1">
                <a:solidFill>
                  <a:srgbClr val="191919"/>
                </a:solidFill>
                <a:latin typeface="Aileron Regular Bold"/>
                <a:ea typeface="Aileron Regular Bold"/>
                <a:cs typeface="Aileron Regular Bold"/>
                <a:sym typeface="Aileron Regular Bold"/>
              </a:rPr>
              <a:t>Convert</a:t>
            </a:r>
          </a:p>
        </p:txBody>
      </p:sp>
      <p:sp>
        <p:nvSpPr>
          <p:cNvPr id="90" name="TextBox 90"/>
          <p:cNvSpPr txBox="1"/>
          <p:nvPr/>
        </p:nvSpPr>
        <p:spPr>
          <a:xfrm>
            <a:off x="12709293" y="2597087"/>
            <a:ext cx="2150892" cy="323850"/>
          </a:xfrm>
          <a:prstGeom prst="rect">
            <a:avLst/>
          </a:prstGeom>
        </p:spPr>
        <p:txBody>
          <a:bodyPr lIns="0" tIns="0" rIns="0" bIns="0" rtlCol="0" anchor="t">
            <a:spAutoFit/>
          </a:bodyPr>
          <a:lstStyle/>
          <a:p>
            <a:pPr algn="ctr">
              <a:lnSpc>
                <a:spcPts val="2520"/>
              </a:lnSpc>
            </a:pPr>
            <a:r>
              <a:rPr lang="en-US" sz="2100" b="1">
                <a:solidFill>
                  <a:srgbClr val="191919"/>
                </a:solidFill>
                <a:latin typeface="Aileron Regular Bold"/>
                <a:ea typeface="Aileron Regular Bold"/>
                <a:cs typeface="Aileron Regular Bold"/>
                <a:sym typeface="Aileron Regular Bold"/>
              </a:rPr>
              <a:t>Loyalty</a:t>
            </a:r>
          </a:p>
        </p:txBody>
      </p:sp>
      <p:sp>
        <p:nvSpPr>
          <p:cNvPr id="91" name="TextBox 91"/>
          <p:cNvSpPr txBox="1"/>
          <p:nvPr/>
        </p:nvSpPr>
        <p:spPr>
          <a:xfrm>
            <a:off x="15307861" y="2606239"/>
            <a:ext cx="2150892" cy="323850"/>
          </a:xfrm>
          <a:prstGeom prst="rect">
            <a:avLst/>
          </a:prstGeom>
        </p:spPr>
        <p:txBody>
          <a:bodyPr lIns="0" tIns="0" rIns="0" bIns="0" rtlCol="0" anchor="t">
            <a:spAutoFit/>
          </a:bodyPr>
          <a:lstStyle/>
          <a:p>
            <a:pPr algn="ctr">
              <a:lnSpc>
                <a:spcPts val="2520"/>
              </a:lnSpc>
            </a:pPr>
            <a:r>
              <a:rPr lang="en-US" sz="2100" b="1">
                <a:solidFill>
                  <a:srgbClr val="191919"/>
                </a:solidFill>
                <a:latin typeface="Aileron Regular Bold"/>
                <a:ea typeface="Aileron Regular Bold"/>
                <a:cs typeface="Aileron Regular Bold"/>
                <a:sym typeface="Aileron Regular Bold"/>
              </a:rPr>
              <a:t>Advocacy</a:t>
            </a:r>
          </a:p>
        </p:txBody>
      </p:sp>
      <p:sp>
        <p:nvSpPr>
          <p:cNvPr id="92" name="TextBox 92"/>
          <p:cNvSpPr txBox="1"/>
          <p:nvPr/>
        </p:nvSpPr>
        <p:spPr>
          <a:xfrm>
            <a:off x="6117215" y="5343322"/>
            <a:ext cx="497785" cy="171450"/>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Fliers</a:t>
            </a:r>
          </a:p>
        </p:txBody>
      </p:sp>
      <p:sp>
        <p:nvSpPr>
          <p:cNvPr id="93" name="TextBox 93"/>
          <p:cNvSpPr txBox="1"/>
          <p:nvPr/>
        </p:nvSpPr>
        <p:spPr>
          <a:xfrm>
            <a:off x="7404227" y="3352656"/>
            <a:ext cx="2285072" cy="781050"/>
          </a:xfrm>
          <a:prstGeom prst="rect">
            <a:avLst/>
          </a:prstGeom>
        </p:spPr>
        <p:txBody>
          <a:bodyPr lIns="0" tIns="0" rIns="0" bIns="0" rtlCol="0" anchor="t">
            <a:spAutoFit/>
          </a:bodyPr>
          <a:lstStyle/>
          <a:p>
            <a:pPr algn="ctr">
              <a:lnSpc>
                <a:spcPts val="2043"/>
              </a:lnSpc>
            </a:pPr>
            <a:r>
              <a:rPr lang="en-US" sz="1703">
                <a:solidFill>
                  <a:srgbClr val="191919"/>
                </a:solidFill>
                <a:latin typeface="Aileron Regular"/>
                <a:ea typeface="Aileron Regular"/>
                <a:cs typeface="Aileron Regular"/>
                <a:sym typeface="Aileron Regular"/>
              </a:rPr>
              <a:t> Call to requests pricing, comparing quotes &amp; read reviews</a:t>
            </a:r>
          </a:p>
        </p:txBody>
      </p:sp>
      <p:sp>
        <p:nvSpPr>
          <p:cNvPr id="94" name="TextBox 94"/>
          <p:cNvSpPr txBox="1"/>
          <p:nvPr/>
        </p:nvSpPr>
        <p:spPr>
          <a:xfrm>
            <a:off x="16323799" y="5234884"/>
            <a:ext cx="960356"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Community referal</a:t>
            </a:r>
          </a:p>
        </p:txBody>
      </p:sp>
      <p:sp>
        <p:nvSpPr>
          <p:cNvPr id="95" name="TextBox 95"/>
          <p:cNvSpPr txBox="1"/>
          <p:nvPr/>
        </p:nvSpPr>
        <p:spPr>
          <a:xfrm>
            <a:off x="14075937" y="5296228"/>
            <a:ext cx="731083" cy="171450"/>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Whatsapp</a:t>
            </a:r>
          </a:p>
        </p:txBody>
      </p:sp>
      <p:sp>
        <p:nvSpPr>
          <p:cNvPr id="96" name="TextBox 96"/>
          <p:cNvSpPr txBox="1"/>
          <p:nvPr/>
        </p:nvSpPr>
        <p:spPr>
          <a:xfrm>
            <a:off x="13360422" y="5215266"/>
            <a:ext cx="731083"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Commu-nity</a:t>
            </a:r>
          </a:p>
        </p:txBody>
      </p:sp>
      <p:sp>
        <p:nvSpPr>
          <p:cNvPr id="97" name="TextBox 97"/>
          <p:cNvSpPr txBox="1"/>
          <p:nvPr/>
        </p:nvSpPr>
        <p:spPr>
          <a:xfrm>
            <a:off x="12897861" y="5215266"/>
            <a:ext cx="429744"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Phonecall</a:t>
            </a:r>
          </a:p>
        </p:txBody>
      </p:sp>
      <p:sp>
        <p:nvSpPr>
          <p:cNvPr id="98" name="TextBox 98"/>
          <p:cNvSpPr txBox="1"/>
          <p:nvPr/>
        </p:nvSpPr>
        <p:spPr>
          <a:xfrm>
            <a:off x="10379579" y="5262360"/>
            <a:ext cx="429744"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Phonecall</a:t>
            </a:r>
          </a:p>
        </p:txBody>
      </p:sp>
      <p:sp>
        <p:nvSpPr>
          <p:cNvPr id="99" name="TextBox 99"/>
          <p:cNvSpPr txBox="1"/>
          <p:nvPr/>
        </p:nvSpPr>
        <p:spPr>
          <a:xfrm>
            <a:off x="11531267" y="5315846"/>
            <a:ext cx="731083" cy="171450"/>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Whatsapp</a:t>
            </a:r>
          </a:p>
        </p:txBody>
      </p:sp>
      <p:sp>
        <p:nvSpPr>
          <p:cNvPr id="100" name="TextBox 100"/>
          <p:cNvSpPr txBox="1"/>
          <p:nvPr/>
        </p:nvSpPr>
        <p:spPr>
          <a:xfrm>
            <a:off x="8294014" y="5296228"/>
            <a:ext cx="497785" cy="171450"/>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Email</a:t>
            </a:r>
          </a:p>
        </p:txBody>
      </p:sp>
      <p:sp>
        <p:nvSpPr>
          <p:cNvPr id="101" name="TextBox 101"/>
          <p:cNvSpPr txBox="1"/>
          <p:nvPr/>
        </p:nvSpPr>
        <p:spPr>
          <a:xfrm>
            <a:off x="8935368" y="5235823"/>
            <a:ext cx="497785"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Social Media</a:t>
            </a:r>
          </a:p>
        </p:txBody>
      </p:sp>
      <p:sp>
        <p:nvSpPr>
          <p:cNvPr id="102" name="TextBox 102"/>
          <p:cNvSpPr txBox="1"/>
          <p:nvPr/>
        </p:nvSpPr>
        <p:spPr>
          <a:xfrm>
            <a:off x="13212008" y="3322785"/>
            <a:ext cx="1959912" cy="800100"/>
          </a:xfrm>
          <a:prstGeom prst="rect">
            <a:avLst/>
          </a:prstGeom>
        </p:spPr>
        <p:txBody>
          <a:bodyPr lIns="0" tIns="0" rIns="0" bIns="0" rtlCol="0" anchor="t">
            <a:spAutoFit/>
          </a:bodyPr>
          <a:lstStyle/>
          <a:p>
            <a:pPr algn="ctr">
              <a:lnSpc>
                <a:spcPts val="2160"/>
              </a:lnSpc>
            </a:pPr>
            <a:r>
              <a:rPr lang="en-US" sz="1800">
                <a:solidFill>
                  <a:srgbClr val="191919"/>
                </a:solidFill>
                <a:latin typeface="Aileron Regular"/>
                <a:ea typeface="Aileron Regular"/>
                <a:cs typeface="Aileron Regular"/>
                <a:sym typeface="Aileron Regular"/>
              </a:rPr>
              <a:t>Use the service regularly and asks questions</a:t>
            </a:r>
          </a:p>
        </p:txBody>
      </p:sp>
      <p:sp>
        <p:nvSpPr>
          <p:cNvPr id="103" name="TextBox 103"/>
          <p:cNvSpPr txBox="1"/>
          <p:nvPr/>
        </p:nvSpPr>
        <p:spPr>
          <a:xfrm>
            <a:off x="15648170" y="3362386"/>
            <a:ext cx="1849228" cy="800100"/>
          </a:xfrm>
          <a:prstGeom prst="rect">
            <a:avLst/>
          </a:prstGeom>
        </p:spPr>
        <p:txBody>
          <a:bodyPr lIns="0" tIns="0" rIns="0" bIns="0" rtlCol="0" anchor="t">
            <a:spAutoFit/>
          </a:bodyPr>
          <a:lstStyle/>
          <a:p>
            <a:pPr algn="ctr">
              <a:lnSpc>
                <a:spcPts val="2160"/>
              </a:lnSpc>
            </a:pPr>
            <a:r>
              <a:rPr lang="en-US" sz="1800">
                <a:solidFill>
                  <a:srgbClr val="191919"/>
                </a:solidFill>
                <a:latin typeface="Aileron Regular"/>
                <a:ea typeface="Aileron Regular"/>
                <a:cs typeface="Aileron Regular"/>
                <a:sym typeface="Aileron Regular"/>
              </a:rPr>
              <a:t>Refers to other people or businesses</a:t>
            </a:r>
          </a:p>
        </p:txBody>
      </p:sp>
      <p:sp>
        <p:nvSpPr>
          <p:cNvPr id="104" name="TextBox 104"/>
          <p:cNvSpPr txBox="1"/>
          <p:nvPr/>
        </p:nvSpPr>
        <p:spPr>
          <a:xfrm>
            <a:off x="5251837" y="6411468"/>
            <a:ext cx="1412664" cy="416077"/>
          </a:xfrm>
          <a:prstGeom prst="rect">
            <a:avLst/>
          </a:prstGeom>
        </p:spPr>
        <p:txBody>
          <a:bodyPr lIns="0" tIns="0" rIns="0" bIns="0" rtlCol="0" anchor="t">
            <a:spAutoFit/>
          </a:bodyPr>
          <a:lstStyle/>
          <a:p>
            <a:pPr algn="ctr">
              <a:lnSpc>
                <a:spcPts val="1684"/>
              </a:lnSpc>
            </a:pPr>
            <a:r>
              <a:rPr lang="en-US" sz="1404">
                <a:solidFill>
                  <a:srgbClr val="191919"/>
                </a:solidFill>
                <a:latin typeface="Aileron Regular"/>
                <a:ea typeface="Aileron Regular"/>
                <a:cs typeface="Aileron Regular"/>
                <a:sym typeface="Aileron Regular"/>
              </a:rPr>
              <a:t>Curious but skeptical</a:t>
            </a:r>
          </a:p>
        </p:txBody>
      </p:sp>
      <p:sp>
        <p:nvSpPr>
          <p:cNvPr id="105" name="TextBox 105"/>
          <p:cNvSpPr txBox="1"/>
          <p:nvPr/>
        </p:nvSpPr>
        <p:spPr>
          <a:xfrm>
            <a:off x="7811572" y="6515487"/>
            <a:ext cx="1412664" cy="208038"/>
          </a:xfrm>
          <a:prstGeom prst="rect">
            <a:avLst/>
          </a:prstGeom>
        </p:spPr>
        <p:txBody>
          <a:bodyPr lIns="0" tIns="0" rIns="0" bIns="0" rtlCol="0" anchor="t">
            <a:spAutoFit/>
          </a:bodyPr>
          <a:lstStyle/>
          <a:p>
            <a:pPr algn="ctr">
              <a:lnSpc>
                <a:spcPts val="1684"/>
              </a:lnSpc>
            </a:pPr>
            <a:r>
              <a:rPr lang="en-US" sz="1404">
                <a:solidFill>
                  <a:srgbClr val="191919"/>
                </a:solidFill>
                <a:latin typeface="Aileron Regular"/>
                <a:ea typeface="Aileron Regular"/>
                <a:cs typeface="Aileron Regular"/>
                <a:sym typeface="Aileron Regular"/>
              </a:rPr>
              <a:t>Interested</a:t>
            </a:r>
          </a:p>
        </p:txBody>
      </p:sp>
      <p:sp>
        <p:nvSpPr>
          <p:cNvPr id="106" name="TextBox 106"/>
          <p:cNvSpPr txBox="1"/>
          <p:nvPr/>
        </p:nvSpPr>
        <p:spPr>
          <a:xfrm>
            <a:off x="10532735" y="6515487"/>
            <a:ext cx="1412664" cy="208038"/>
          </a:xfrm>
          <a:prstGeom prst="rect">
            <a:avLst/>
          </a:prstGeom>
        </p:spPr>
        <p:txBody>
          <a:bodyPr lIns="0" tIns="0" rIns="0" bIns="0" rtlCol="0" anchor="t">
            <a:spAutoFit/>
          </a:bodyPr>
          <a:lstStyle/>
          <a:p>
            <a:pPr algn="ctr">
              <a:lnSpc>
                <a:spcPts val="1684"/>
              </a:lnSpc>
            </a:pPr>
            <a:r>
              <a:rPr lang="en-US" sz="1404">
                <a:solidFill>
                  <a:srgbClr val="191919"/>
                </a:solidFill>
                <a:latin typeface="Aileron Regular"/>
                <a:ea typeface="Aileron Regular"/>
                <a:cs typeface="Aileron Regular"/>
                <a:sym typeface="Aileron Regular"/>
              </a:rPr>
              <a:t>Comfortable</a:t>
            </a:r>
          </a:p>
        </p:txBody>
      </p:sp>
      <p:sp>
        <p:nvSpPr>
          <p:cNvPr id="107" name="TextBox 107"/>
          <p:cNvSpPr txBox="1"/>
          <p:nvPr/>
        </p:nvSpPr>
        <p:spPr>
          <a:xfrm>
            <a:off x="13130571" y="6515487"/>
            <a:ext cx="1412664" cy="208038"/>
          </a:xfrm>
          <a:prstGeom prst="rect">
            <a:avLst/>
          </a:prstGeom>
        </p:spPr>
        <p:txBody>
          <a:bodyPr lIns="0" tIns="0" rIns="0" bIns="0" rtlCol="0" anchor="t">
            <a:spAutoFit/>
          </a:bodyPr>
          <a:lstStyle/>
          <a:p>
            <a:pPr algn="ctr">
              <a:lnSpc>
                <a:spcPts val="1684"/>
              </a:lnSpc>
            </a:pPr>
            <a:r>
              <a:rPr lang="en-US" sz="1404">
                <a:solidFill>
                  <a:srgbClr val="191919"/>
                </a:solidFill>
                <a:latin typeface="Aileron Regular"/>
                <a:ea typeface="Aileron Regular"/>
                <a:cs typeface="Aileron Regular"/>
                <a:sym typeface="Aileron Regular"/>
              </a:rPr>
              <a:t>Frustrated if late</a:t>
            </a:r>
          </a:p>
        </p:txBody>
      </p:sp>
      <p:sp>
        <p:nvSpPr>
          <p:cNvPr id="108" name="TextBox 108"/>
          <p:cNvSpPr txBox="1"/>
          <p:nvPr/>
        </p:nvSpPr>
        <p:spPr>
          <a:xfrm>
            <a:off x="15728406" y="6515487"/>
            <a:ext cx="1412664" cy="208038"/>
          </a:xfrm>
          <a:prstGeom prst="rect">
            <a:avLst/>
          </a:prstGeom>
        </p:spPr>
        <p:txBody>
          <a:bodyPr lIns="0" tIns="0" rIns="0" bIns="0" rtlCol="0" anchor="t">
            <a:spAutoFit/>
          </a:bodyPr>
          <a:lstStyle/>
          <a:p>
            <a:pPr algn="ctr">
              <a:lnSpc>
                <a:spcPts val="1684"/>
              </a:lnSpc>
            </a:pPr>
            <a:r>
              <a:rPr lang="en-US" sz="1404">
                <a:solidFill>
                  <a:srgbClr val="191919"/>
                </a:solidFill>
                <a:latin typeface="Aileron Regular"/>
                <a:ea typeface="Aileron Regular"/>
                <a:cs typeface="Aileron Regular"/>
                <a:sym typeface="Aileron Regular"/>
              </a:rPr>
              <a:t>Loyal</a:t>
            </a:r>
          </a:p>
        </p:txBody>
      </p:sp>
      <p:sp>
        <p:nvSpPr>
          <p:cNvPr id="109" name="TextBox 109"/>
          <p:cNvSpPr txBox="1"/>
          <p:nvPr/>
        </p:nvSpPr>
        <p:spPr>
          <a:xfrm>
            <a:off x="7562286" y="7108201"/>
            <a:ext cx="2027637"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Website and social media outdated, no reviews on the internet, no payment clarity</a:t>
            </a:r>
          </a:p>
        </p:txBody>
      </p:sp>
      <p:sp>
        <p:nvSpPr>
          <p:cNvPr id="110" name="TextBox 110"/>
          <p:cNvSpPr txBox="1"/>
          <p:nvPr/>
        </p:nvSpPr>
        <p:spPr>
          <a:xfrm>
            <a:off x="10338426" y="7102365"/>
            <a:ext cx="1801283"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No online appointment option and slow in-person form process</a:t>
            </a:r>
          </a:p>
        </p:txBody>
      </p:sp>
      <p:sp>
        <p:nvSpPr>
          <p:cNvPr id="111" name="TextBox 111"/>
          <p:cNvSpPr txBox="1"/>
          <p:nvPr/>
        </p:nvSpPr>
        <p:spPr>
          <a:xfrm>
            <a:off x="12976264" y="7222501"/>
            <a:ext cx="1609238" cy="6953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No proactive check-ins or reminders</a:t>
            </a:r>
          </a:p>
        </p:txBody>
      </p:sp>
      <p:sp>
        <p:nvSpPr>
          <p:cNvPr id="112" name="TextBox 112"/>
          <p:cNvSpPr txBox="1"/>
          <p:nvPr/>
        </p:nvSpPr>
        <p:spPr>
          <a:xfrm>
            <a:off x="15688602" y="7330965"/>
            <a:ext cx="1609238" cy="4667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No formal referral system</a:t>
            </a:r>
          </a:p>
        </p:txBody>
      </p:sp>
      <p:sp>
        <p:nvSpPr>
          <p:cNvPr id="113" name="TextBox 113"/>
          <p:cNvSpPr txBox="1"/>
          <p:nvPr/>
        </p:nvSpPr>
        <p:spPr>
          <a:xfrm>
            <a:off x="5064232" y="8318088"/>
            <a:ext cx="1609238"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Be present online to increase brand visibility &amp; utilize SEO</a:t>
            </a:r>
          </a:p>
        </p:txBody>
      </p:sp>
      <p:sp>
        <p:nvSpPr>
          <p:cNvPr id="114" name="TextBox 114"/>
          <p:cNvSpPr txBox="1"/>
          <p:nvPr/>
        </p:nvSpPr>
        <p:spPr>
          <a:xfrm>
            <a:off x="10141309" y="8318088"/>
            <a:ext cx="2091190"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Provide online appointment, downloadable checklist &amp; response timeline</a:t>
            </a:r>
          </a:p>
        </p:txBody>
      </p:sp>
      <p:sp>
        <p:nvSpPr>
          <p:cNvPr id="115" name="TextBox 115"/>
          <p:cNvSpPr txBox="1"/>
          <p:nvPr/>
        </p:nvSpPr>
        <p:spPr>
          <a:xfrm>
            <a:off x="7600489" y="8318088"/>
            <a:ext cx="1951230"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Provide fee transparency &amp; update website and social media</a:t>
            </a:r>
          </a:p>
        </p:txBody>
      </p:sp>
      <p:sp>
        <p:nvSpPr>
          <p:cNvPr id="116" name="TextBox 116"/>
          <p:cNvSpPr txBox="1"/>
          <p:nvPr/>
        </p:nvSpPr>
        <p:spPr>
          <a:xfrm>
            <a:off x="12980121" y="8274227"/>
            <a:ext cx="1609238"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Automate check-ins and alerts through email &amp; Whatsapp</a:t>
            </a:r>
          </a:p>
        </p:txBody>
      </p:sp>
      <p:sp>
        <p:nvSpPr>
          <p:cNvPr id="117" name="TextBox 117"/>
          <p:cNvSpPr txBox="1"/>
          <p:nvPr/>
        </p:nvSpPr>
        <p:spPr>
          <a:xfrm>
            <a:off x="15530340" y="8274227"/>
            <a:ext cx="1808796" cy="923925"/>
          </a:xfrm>
          <a:prstGeom prst="rect">
            <a:avLst/>
          </a:prstGeom>
        </p:spPr>
        <p:txBody>
          <a:bodyPr lIns="0" tIns="0" rIns="0" bIns="0" rtlCol="0" anchor="t">
            <a:spAutoFit/>
          </a:bodyPr>
          <a:lstStyle/>
          <a:p>
            <a:pPr algn="ctr">
              <a:lnSpc>
                <a:spcPts val="1800"/>
              </a:lnSpc>
            </a:pPr>
            <a:r>
              <a:rPr lang="en-US" sz="1500">
                <a:solidFill>
                  <a:srgbClr val="191919"/>
                </a:solidFill>
                <a:latin typeface="Aileron Regular"/>
                <a:ea typeface="Aileron Regular"/>
                <a:cs typeface="Aileron Regular"/>
                <a:sym typeface="Aileron Regular"/>
              </a:rPr>
              <a:t>Launch referral programs, request reviews, promotions through referral</a:t>
            </a:r>
          </a:p>
        </p:txBody>
      </p:sp>
      <p:sp>
        <p:nvSpPr>
          <p:cNvPr id="118" name="TextBox 118"/>
          <p:cNvSpPr txBox="1"/>
          <p:nvPr/>
        </p:nvSpPr>
        <p:spPr>
          <a:xfrm>
            <a:off x="10867853" y="5215266"/>
            <a:ext cx="731083" cy="333375"/>
          </a:xfrm>
          <a:prstGeom prst="rect">
            <a:avLst/>
          </a:prstGeom>
        </p:spPr>
        <p:txBody>
          <a:bodyPr lIns="0" tIns="0" rIns="0" bIns="0" rtlCol="0" anchor="t">
            <a:spAutoFit/>
          </a:bodyPr>
          <a:lstStyle/>
          <a:p>
            <a:pPr algn="ctr">
              <a:lnSpc>
                <a:spcPts val="1320"/>
              </a:lnSpc>
            </a:pPr>
            <a:r>
              <a:rPr lang="en-US" sz="1100">
                <a:solidFill>
                  <a:srgbClr val="191919"/>
                </a:solidFill>
                <a:latin typeface="Aileron Regular"/>
                <a:ea typeface="Aileron Regular"/>
                <a:cs typeface="Aileron Regular"/>
                <a:sym typeface="Aileron Regular"/>
              </a:rPr>
              <a:t>sub-mission</a:t>
            </a:r>
          </a:p>
        </p:txBody>
      </p:sp>
      <p:grpSp>
        <p:nvGrpSpPr>
          <p:cNvPr id="119" name="Group 119"/>
          <p:cNvGrpSpPr/>
          <p:nvPr/>
        </p:nvGrpSpPr>
        <p:grpSpPr>
          <a:xfrm rot="-10800000">
            <a:off x="-390400" y="9848174"/>
            <a:ext cx="18651536" cy="3180325"/>
            <a:chOff x="0" y="0"/>
            <a:chExt cx="4912339" cy="837617"/>
          </a:xfrm>
        </p:grpSpPr>
        <p:sp>
          <p:nvSpPr>
            <p:cNvPr id="120" name="Freeform 120"/>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121" name="TextBox 121"/>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grpSp>
        <p:nvGrpSpPr>
          <p:cNvPr id="122" name="Group 122"/>
          <p:cNvGrpSpPr/>
          <p:nvPr/>
        </p:nvGrpSpPr>
        <p:grpSpPr>
          <a:xfrm rot="-10800000">
            <a:off x="-238000" y="9857699"/>
            <a:ext cx="18651536" cy="3180325"/>
            <a:chOff x="0" y="0"/>
            <a:chExt cx="4912339" cy="837617"/>
          </a:xfrm>
        </p:grpSpPr>
        <p:sp>
          <p:nvSpPr>
            <p:cNvPr id="123" name="Freeform 123"/>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124" name="TextBox 124"/>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grpSp>
        <p:nvGrpSpPr>
          <p:cNvPr id="125" name="Group 125"/>
          <p:cNvGrpSpPr/>
          <p:nvPr/>
        </p:nvGrpSpPr>
        <p:grpSpPr>
          <a:xfrm rot="-10800000">
            <a:off x="-390400" y="-2600438"/>
            <a:ext cx="18651536" cy="3180325"/>
            <a:chOff x="0" y="0"/>
            <a:chExt cx="4912339" cy="837617"/>
          </a:xfrm>
        </p:grpSpPr>
        <p:sp>
          <p:nvSpPr>
            <p:cNvPr id="126" name="Freeform 126"/>
            <p:cNvSpPr/>
            <p:nvPr/>
          </p:nvSpPr>
          <p:spPr>
            <a:xfrm>
              <a:off x="0" y="0"/>
              <a:ext cx="4912339" cy="837617"/>
            </a:xfrm>
            <a:custGeom>
              <a:avLst/>
              <a:gdLst/>
              <a:ahLst/>
              <a:cxnLst/>
              <a:rect l="l" t="t" r="r" b="b"/>
              <a:pathLst>
                <a:path w="4912339" h="837617">
                  <a:moveTo>
                    <a:pt x="0" y="0"/>
                  </a:moveTo>
                  <a:lnTo>
                    <a:pt x="4912339" y="0"/>
                  </a:lnTo>
                  <a:lnTo>
                    <a:pt x="4912339" y="837617"/>
                  </a:lnTo>
                  <a:lnTo>
                    <a:pt x="0" y="837617"/>
                  </a:lnTo>
                  <a:close/>
                </a:path>
              </a:pathLst>
            </a:custGeom>
            <a:solidFill>
              <a:srgbClr val="143932"/>
            </a:solidFill>
          </p:spPr>
          <p:txBody>
            <a:bodyPr/>
            <a:lstStyle/>
            <a:p>
              <a:endParaRPr lang="en-US"/>
            </a:p>
          </p:txBody>
        </p:sp>
        <p:sp>
          <p:nvSpPr>
            <p:cNvPr id="127" name="TextBox 127"/>
            <p:cNvSpPr txBox="1"/>
            <p:nvPr/>
          </p:nvSpPr>
          <p:spPr>
            <a:xfrm>
              <a:off x="0" y="-38100"/>
              <a:ext cx="4912339" cy="875717"/>
            </a:xfrm>
            <a:prstGeom prst="rect">
              <a:avLst/>
            </a:prstGeom>
          </p:spPr>
          <p:txBody>
            <a:bodyPr lIns="50800" tIns="50800" rIns="50800" bIns="50800" rtlCol="0" anchor="ctr"/>
            <a:lstStyle/>
            <a:p>
              <a:pPr algn="ctr">
                <a:lnSpc>
                  <a:spcPts val="22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2205</Words>
  <Application>Microsoft Office PowerPoint</Application>
  <PresentationFormat>Custom</PresentationFormat>
  <Paragraphs>436</Paragraphs>
  <Slides>23</Slides>
  <Notes>11</Notes>
  <HiddenSlides>0</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23</vt:i4>
      </vt:variant>
    </vt:vector>
  </HeadingPairs>
  <TitlesOfParts>
    <vt:vector size="46" baseType="lpstr">
      <vt:lpstr>Aileron Regular</vt:lpstr>
      <vt:lpstr>Calibri</vt:lpstr>
      <vt:lpstr>Poppins Italics</vt:lpstr>
      <vt:lpstr>Roboto</vt:lpstr>
      <vt:lpstr>Aileron Heavy Bold</vt:lpstr>
      <vt:lpstr>Cakerolli Semi-Bold</vt:lpstr>
      <vt:lpstr>Poppins</vt:lpstr>
      <vt:lpstr>Aileron</vt:lpstr>
      <vt:lpstr>Arial</vt:lpstr>
      <vt:lpstr>Aileron Bold Italics</vt:lpstr>
      <vt:lpstr>Poppins Bold</vt:lpstr>
      <vt:lpstr>Aileron Italics</vt:lpstr>
      <vt:lpstr>Aileron Heavy</vt:lpstr>
      <vt:lpstr>Inter Bold</vt:lpstr>
      <vt:lpstr>Roboto Bold</vt:lpstr>
      <vt:lpstr>Fredoka</vt:lpstr>
      <vt:lpstr>Glacial Indifference Bold</vt:lpstr>
      <vt:lpstr>Aileron Ultra-Bold</vt:lpstr>
      <vt:lpstr>Aileron Bold</vt:lpstr>
      <vt:lpstr>Aileron Regular Bold</vt:lpstr>
      <vt:lpstr>Glacial Indifference</vt:lpstr>
      <vt:lpstr>Aileron Regular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DMV Amazon Consulting</dc:title>
  <cp:lastModifiedBy>Arunima BOLLAMPALLY</cp:lastModifiedBy>
  <cp:revision>3</cp:revision>
  <dcterms:created xsi:type="dcterms:W3CDTF">2006-08-16T00:00:00Z</dcterms:created>
  <dcterms:modified xsi:type="dcterms:W3CDTF">2025-08-10T18:22:22Z</dcterms:modified>
  <dc:identifier>DAGo71DADYc</dc:identifier>
</cp:coreProperties>
</file>